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66" r:id="rId2"/>
    <p:sldMasterId id="2147483778" r:id="rId3"/>
    <p:sldMasterId id="2147483790" r:id="rId4"/>
  </p:sldMasterIdLst>
  <p:notesMasterIdLst>
    <p:notesMasterId r:id="rId48"/>
  </p:notesMasterIdLst>
  <p:sldIdLst>
    <p:sldId id="303" r:id="rId5"/>
    <p:sldId id="256" r:id="rId6"/>
    <p:sldId id="273"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4" r:id="rId36"/>
    <p:sldId id="306" r:id="rId37"/>
    <p:sldId id="318" r:id="rId38"/>
    <p:sldId id="309" r:id="rId39"/>
    <p:sldId id="310" r:id="rId40"/>
    <p:sldId id="311" r:id="rId41"/>
    <p:sldId id="312" r:id="rId42"/>
    <p:sldId id="313" r:id="rId43"/>
    <p:sldId id="314" r:id="rId44"/>
    <p:sldId id="315" r:id="rId45"/>
    <p:sldId id="316" r:id="rId46"/>
    <p:sldId id="317" r:id="rId47"/>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96"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6002E9-31AA-4D32-9EA2-8D64E99C78FC}" type="datetimeFigureOut">
              <a:rPr lang="ru-RU" smtClean="0"/>
              <a:t>25.03.2022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78C6445-4BE3-4687-A332-183C51FD937B}" type="slidenum">
              <a:rPr lang="ru-RU" smtClean="0"/>
              <a:t>‹#›</a:t>
            </a:fld>
            <a:endParaRPr lang="ru-RU"/>
          </a:p>
        </p:txBody>
      </p:sp>
    </p:spTree>
    <p:extLst>
      <p:ext uri="{BB962C8B-B14F-4D97-AF65-F5344CB8AC3E}">
        <p14:creationId xmlns:p14="http://schemas.microsoft.com/office/powerpoint/2010/main" val="305953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78C6445-4BE3-4687-A332-183C51FD937B}" type="slidenum">
              <a:rPr lang="ru-RU" smtClean="0"/>
              <a:t>2</a:t>
            </a:fld>
            <a:endParaRPr lang="ru-RU"/>
          </a:p>
        </p:txBody>
      </p:sp>
    </p:spTree>
    <p:extLst>
      <p:ext uri="{BB962C8B-B14F-4D97-AF65-F5344CB8AC3E}">
        <p14:creationId xmlns:p14="http://schemas.microsoft.com/office/powerpoint/2010/main" val="167193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78C6445-4BE3-4687-A332-183C51FD937B}" type="slidenum">
              <a:rPr lang="ru-RU" smtClean="0"/>
              <a:t>21</a:t>
            </a:fld>
            <a:endParaRPr lang="ru-RU"/>
          </a:p>
        </p:txBody>
      </p:sp>
    </p:spTree>
    <p:extLst>
      <p:ext uri="{BB962C8B-B14F-4D97-AF65-F5344CB8AC3E}">
        <p14:creationId xmlns:p14="http://schemas.microsoft.com/office/powerpoint/2010/main" val="198627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78C6445-4BE3-4687-A332-183C51FD937B}" type="slidenum">
              <a:rPr lang="ru-RU" smtClean="0"/>
              <a:t>32</a:t>
            </a:fld>
            <a:endParaRPr lang="ru-RU"/>
          </a:p>
        </p:txBody>
      </p:sp>
    </p:spTree>
    <p:extLst>
      <p:ext uri="{BB962C8B-B14F-4D97-AF65-F5344CB8AC3E}">
        <p14:creationId xmlns:p14="http://schemas.microsoft.com/office/powerpoint/2010/main" val="107235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3/25/2022</a:t>
            </a:fld>
            <a:endParaRPr lang="en-US" dirty="0"/>
          </a:p>
        </p:txBody>
      </p:sp>
      <p:sp>
        <p:nvSpPr>
          <p:cNvPr id="12" name="Footer Placeholder 11">
            <a:extLst>
              <a:ext uri="{FF2B5EF4-FFF2-40B4-BE49-F238E27FC236}">
                <a16:creationId xmlns=""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3062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8" name="Footer Placeholder 7">
            <a:extLst>
              <a:ext uri="{FF2B5EF4-FFF2-40B4-BE49-F238E27FC236}">
                <a16:creationId xmlns=""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3557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3/25/2022</a:t>
            </a:fld>
            <a:endParaRPr lang="en-US" dirty="0"/>
          </a:p>
        </p:txBody>
      </p:sp>
      <p:sp>
        <p:nvSpPr>
          <p:cNvPr id="8" name="Footer Placeholder 7">
            <a:extLst>
              <a:ext uri="{FF2B5EF4-FFF2-40B4-BE49-F238E27FC236}">
                <a16:creationId xmlns=""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6350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74567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30551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80534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2411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00462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92879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37057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48448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8" name="Footer Placeholder 7">
            <a:extLst>
              <a:ext uri="{FF2B5EF4-FFF2-40B4-BE49-F238E27FC236}">
                <a16:creationId xmlns=""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8374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4639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46568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6"/>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578460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271805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896922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25710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68796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509258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98271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90836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10" name="Footer Placeholder 9">
            <a:extLst>
              <a:ext uri="{FF2B5EF4-FFF2-40B4-BE49-F238E27FC236}">
                <a16:creationId xmlns=""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61132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02233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47205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203454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6"/>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9669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36720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54890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622027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419982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64154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79607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13" name="Footer Placeholder 12">
            <a:extLst>
              <a:ext uri="{FF2B5EF4-FFF2-40B4-BE49-F238E27FC236}">
                <a16:creationId xmlns=""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81372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884708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68771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ru-RU"/>
              <a:t>Образец текста</a:t>
            </a:r>
          </a:p>
        </p:txBody>
      </p:sp>
      <p:sp>
        <p:nvSpPr>
          <p:cNvPr id="5" name="Дата 4"/>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252417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538793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6"/>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03D076-FDF8-466B-AC63-87341DE4F95D}"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DC4F2EC-4959-4FD5-8E99-BB2908F8C4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79895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11" name="Footer Placeholder 10">
            <a:extLst>
              <a:ext uri="{FF2B5EF4-FFF2-40B4-BE49-F238E27FC236}">
                <a16:creationId xmlns=""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713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7" name="Footer Placeholder 6">
            <a:extLst>
              <a:ext uri="{FF2B5EF4-FFF2-40B4-BE49-F238E27FC236}">
                <a16:creationId xmlns=""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7910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6" name="Footer Placeholder 5">
            <a:extLst>
              <a:ext uri="{FF2B5EF4-FFF2-40B4-BE49-F238E27FC236}">
                <a16:creationId xmlns=""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5741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9" name="Footer Placeholder 8">
            <a:extLst>
              <a:ext uri="{FF2B5EF4-FFF2-40B4-BE49-F238E27FC236}">
                <a16:creationId xmlns=""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337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3/25/2022</a:t>
            </a:fld>
            <a:endParaRPr lang="en-US" dirty="0"/>
          </a:p>
        </p:txBody>
      </p:sp>
      <p:sp>
        <p:nvSpPr>
          <p:cNvPr id="9" name="Footer Placeholder 8">
            <a:extLst>
              <a:ext uri="{FF2B5EF4-FFF2-40B4-BE49-F238E27FC236}">
                <a16:creationId xmlns=""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112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3/25/2022</a:t>
            </a:fld>
            <a:endParaRPr lang="en-US" spc="50" dirty="0"/>
          </a:p>
        </p:txBody>
      </p:sp>
      <p:sp>
        <p:nvSpPr>
          <p:cNvPr id="5" name="Footer Placeholder 4">
            <a:extLst>
              <a:ext uri="{FF2B5EF4-FFF2-40B4-BE49-F238E27FC236}">
                <a16:creationId xmlns=""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45026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7603D076-FDF8-466B-AC63-87341DE4F95D}" type="datetimeFigureOut">
              <a:rPr lang="ru-RU" smtClean="0">
                <a:solidFill>
                  <a:prstClr val="black">
                    <a:tint val="75000"/>
                  </a:prstClr>
                </a:solidFill>
              </a:rPr>
              <a:pPr defTabSz="914377"/>
              <a:t>25.03.2022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BDC4F2EC-4959-4FD5-8E99-BB2908F8C4DE}" type="slidenum">
              <a:rPr lang="ru-RU" smtClean="0">
                <a:solidFill>
                  <a:prstClr val="black">
                    <a:tint val="75000"/>
                  </a:prstClr>
                </a:solidFill>
              </a:rPr>
              <a:pPr defTabSz="914377"/>
              <a:t>‹#›</a:t>
            </a:fld>
            <a:endParaRPr lang="ru-RU">
              <a:solidFill>
                <a:prstClr val="black">
                  <a:tint val="75000"/>
                </a:prstClr>
              </a:solidFill>
            </a:endParaRPr>
          </a:p>
        </p:txBody>
      </p:sp>
    </p:spTree>
    <p:extLst>
      <p:ext uri="{BB962C8B-B14F-4D97-AF65-F5344CB8AC3E}">
        <p14:creationId xmlns:p14="http://schemas.microsoft.com/office/powerpoint/2010/main" val="303176774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7603D076-FDF8-466B-AC63-87341DE4F95D}" type="datetimeFigureOut">
              <a:rPr lang="ru-RU" smtClean="0">
                <a:solidFill>
                  <a:prstClr val="black">
                    <a:tint val="75000"/>
                  </a:prstClr>
                </a:solidFill>
              </a:rPr>
              <a:pPr defTabSz="914377"/>
              <a:t>25.03.2022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BDC4F2EC-4959-4FD5-8E99-BB2908F8C4DE}" type="slidenum">
              <a:rPr lang="ru-RU" smtClean="0">
                <a:solidFill>
                  <a:prstClr val="black">
                    <a:tint val="75000"/>
                  </a:prstClr>
                </a:solidFill>
              </a:rPr>
              <a:pPr defTabSz="914377"/>
              <a:t>‹#›</a:t>
            </a:fld>
            <a:endParaRPr lang="ru-RU">
              <a:solidFill>
                <a:prstClr val="black">
                  <a:tint val="75000"/>
                </a:prstClr>
              </a:solidFill>
            </a:endParaRPr>
          </a:p>
        </p:txBody>
      </p:sp>
    </p:spTree>
    <p:extLst>
      <p:ext uri="{BB962C8B-B14F-4D97-AF65-F5344CB8AC3E}">
        <p14:creationId xmlns:p14="http://schemas.microsoft.com/office/powerpoint/2010/main" val="127253626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7603D076-FDF8-466B-AC63-87341DE4F95D}" type="datetimeFigureOut">
              <a:rPr lang="ru-RU" smtClean="0">
                <a:solidFill>
                  <a:prstClr val="black">
                    <a:tint val="75000"/>
                  </a:prstClr>
                </a:solidFill>
              </a:rPr>
              <a:pPr defTabSz="914377"/>
              <a:t>25.03.2022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BDC4F2EC-4959-4FD5-8E99-BB2908F8C4DE}" type="slidenum">
              <a:rPr lang="ru-RU" smtClean="0">
                <a:solidFill>
                  <a:prstClr val="black">
                    <a:tint val="75000"/>
                  </a:prstClr>
                </a:solidFill>
              </a:rPr>
              <a:pPr defTabSz="914377"/>
              <a:t>‹#›</a:t>
            </a:fld>
            <a:endParaRPr lang="ru-RU">
              <a:solidFill>
                <a:prstClr val="black">
                  <a:tint val="75000"/>
                </a:prstClr>
              </a:solidFill>
            </a:endParaRPr>
          </a:p>
        </p:txBody>
      </p:sp>
    </p:spTree>
    <p:extLst>
      <p:ext uri="{BB962C8B-B14F-4D97-AF65-F5344CB8AC3E}">
        <p14:creationId xmlns:p14="http://schemas.microsoft.com/office/powerpoint/2010/main" val="338134616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ru-RU"/>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AED15CC-84EA-4187-9480-2A39AC322F11}"/>
              </a:ext>
            </a:extLst>
          </p:cNvPr>
          <p:cNvSpPr>
            <a:spLocks noGrp="1"/>
          </p:cNvSpPr>
          <p:nvPr>
            <p:ph idx="1"/>
          </p:nvPr>
        </p:nvSpPr>
        <p:spPr/>
        <p:txBody>
          <a:bodyPr>
            <a:normAutofit/>
          </a:bodyPr>
          <a:lstStyle/>
          <a:p>
            <a:pPr algn="ctr"/>
            <a:r>
              <a:rPr lang="ru-RU" sz="3600" b="1" smtClean="0">
                <a:effectLst/>
                <a:latin typeface="+mj-lt"/>
                <a:ea typeface="Calibri" panose="020F0502020204030204" pitchFamily="34" charset="0"/>
              </a:rPr>
              <a:t>«</a:t>
            </a:r>
            <a:r>
              <a:rPr lang="ru-RU" sz="3600" b="1" smtClean="0">
                <a:solidFill>
                  <a:srgbClr val="000000"/>
                </a:solidFill>
                <a:effectLst/>
                <a:latin typeface="+mj-lt"/>
                <a:ea typeface="Calibri" panose="020F0502020204030204" pitchFamily="34" charset="0"/>
              </a:rPr>
              <a:t>Выявление предпосылок и ранняя профилактика негативных явлений в подростково-молодежной среде при организации воспитательной деятельности в образовательной организации»</a:t>
            </a:r>
            <a:endParaRPr lang="ru-RU" sz="7200" b="1" dirty="0">
              <a:latin typeface="+mj-lt"/>
            </a:endParaRPr>
          </a:p>
        </p:txBody>
      </p:sp>
    </p:spTree>
    <p:extLst>
      <p:ext uri="{BB962C8B-B14F-4D97-AF65-F5344CB8AC3E}">
        <p14:creationId xmlns:p14="http://schemas.microsoft.com/office/powerpoint/2010/main" val="4235502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361208-427E-4E4D-90AE-8D44045776A1}"/>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4F116325-D71B-4D6E-886A-42591C338BBE}"/>
              </a:ext>
            </a:extLst>
          </p:cNvPr>
          <p:cNvSpPr>
            <a:spLocks noGrp="1"/>
          </p:cNvSpPr>
          <p:nvPr>
            <p:ph idx="1"/>
          </p:nvPr>
        </p:nvSpPr>
        <p:spPr/>
        <p:txBody>
          <a:bodyPr>
            <a:normAutofit fontScale="77500" lnSpcReduction="20000"/>
          </a:bodyPr>
          <a:lstStyle/>
          <a:p>
            <a:pPr algn="just">
              <a:lnSpc>
                <a:spcPct val="120000"/>
              </a:lnSpc>
              <a:spcBef>
                <a:spcPts val="0"/>
              </a:spcBef>
              <a:spcAft>
                <a:spcPts val="0"/>
              </a:spcAft>
            </a:pPr>
            <a:r>
              <a:rPr lang="ru-RU" sz="1800" b="1" i="1" dirty="0">
                <a:effectLst/>
                <a:latin typeface="+mj-lt"/>
                <a:ea typeface="Calibri" panose="020F0502020204030204" pitchFamily="34" charset="0"/>
                <a:cs typeface="Times New Roman" panose="02020603050405020304" pitchFamily="18" charset="0"/>
              </a:rPr>
              <a:t>Подростки из Мордовии выкрали из школы ноутбук и обменяли его на пневматическую винтовку</a:t>
            </a:r>
            <a:endParaRPr lang="ru-RU" sz="1800" dirty="0">
              <a:effectLst/>
              <a:latin typeface="+mj-lt"/>
              <a:ea typeface="Calibri" panose="020F0502020204030204" pitchFamily="34" charset="0"/>
              <a:cs typeface="Times New Roman" panose="02020603050405020304" pitchFamily="18" charset="0"/>
            </a:endParaRPr>
          </a:p>
          <a:p>
            <a:pPr>
              <a:lnSpc>
                <a:spcPct val="120000"/>
              </a:lnSpc>
              <a:spcBef>
                <a:spcPts val="0"/>
              </a:spcBef>
              <a:spcAft>
                <a:spcPts val="0"/>
              </a:spcAft>
            </a:pPr>
            <a:r>
              <a:rPr lang="ru-RU" sz="1800" i="1" dirty="0">
                <a:effectLst/>
                <a:latin typeface="+mj-lt"/>
                <a:ea typeface="Times New Roman" panose="02020603050405020304" pitchFamily="18" charset="0"/>
                <a:cs typeface="Times New Roman" panose="02020603050405020304" pitchFamily="18" charset="0"/>
              </a:rPr>
              <a:t>Ребята сказали родителям, что взяли ноутбук у друзей</a:t>
            </a:r>
            <a:endParaRPr lang="ru-RU" sz="1800" dirty="0">
              <a:effectLst/>
              <a:latin typeface="+mj-lt"/>
              <a:ea typeface="Calibri" panose="020F0502020204030204" pitchFamily="34" charset="0"/>
              <a:cs typeface="Times New Roman" panose="02020603050405020304" pitchFamily="18" charset="0"/>
            </a:endParaRPr>
          </a:p>
          <a:p>
            <a:pPr>
              <a:lnSpc>
                <a:spcPct val="120000"/>
              </a:lnSpc>
              <a:spcBef>
                <a:spcPts val="0"/>
              </a:spcBef>
              <a:spcAft>
                <a:spcPts val="0"/>
              </a:spcAft>
            </a:pPr>
            <a:r>
              <a:rPr lang="ru-RU" sz="1800" i="1" dirty="0">
                <a:effectLst/>
                <a:latin typeface="+mj-lt"/>
                <a:ea typeface="Times New Roman" panose="02020603050405020304" pitchFamily="18" charset="0"/>
                <a:cs typeface="Times New Roman" panose="02020603050405020304" pitchFamily="18" charset="0"/>
              </a:rPr>
              <a:t>В Мордовии </a:t>
            </a:r>
            <a:r>
              <a:rPr lang="ru-RU" sz="1800" i="1" dirty="0">
                <a:solidFill>
                  <a:srgbClr val="FF0000"/>
                </a:solidFill>
                <a:effectLst/>
                <a:latin typeface="+mj-lt"/>
                <a:ea typeface="Times New Roman" panose="02020603050405020304" pitchFamily="18" charset="0"/>
                <a:cs typeface="Times New Roman" panose="02020603050405020304" pitchFamily="18" charset="0"/>
              </a:rPr>
              <a:t>двое подростков захотели пострелять, а денег на оружие у них не было, и ребята решили украсть из школы ноутбук</a:t>
            </a:r>
            <a:r>
              <a:rPr lang="ru-RU" sz="1800" i="1" dirty="0">
                <a:effectLst/>
                <a:latin typeface="+mj-lt"/>
                <a:ea typeface="Times New Roman" panose="02020603050405020304" pitchFamily="18" charset="0"/>
                <a:cs typeface="Times New Roman" panose="02020603050405020304" pitchFamily="18" charset="0"/>
              </a:rPr>
              <a:t>. Подробности сообщили в пресс-службе МВД.</a:t>
            </a:r>
            <a:endParaRPr lang="ru-RU" sz="18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effectLst/>
                <a:latin typeface="+mj-lt"/>
                <a:ea typeface="Times New Roman" panose="02020603050405020304" pitchFamily="18" charset="0"/>
                <a:cs typeface="Times New Roman" panose="02020603050405020304" pitchFamily="18" charset="0"/>
              </a:rPr>
              <a:t>Полицейские Дубенского района раскрыли кражу ноутбука из местной школы.</a:t>
            </a:r>
            <a:endParaRPr lang="ru-RU" sz="18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effectLst/>
                <a:latin typeface="+mj-lt"/>
                <a:ea typeface="Times New Roman" panose="02020603050405020304" pitchFamily="18" charset="0"/>
                <a:cs typeface="Times New Roman" panose="02020603050405020304" pitchFamily="18" charset="0"/>
              </a:rPr>
              <a:t>Стражи правопорядка получили </a:t>
            </a:r>
            <a:r>
              <a:rPr lang="ru-RU" sz="1800" i="1" u="sng" dirty="0">
                <a:effectLst/>
                <a:latin typeface="+mj-lt"/>
                <a:ea typeface="Times New Roman" panose="02020603050405020304" pitchFamily="18" charset="0"/>
                <a:cs typeface="Times New Roman" panose="02020603050405020304" pitchFamily="18" charset="0"/>
              </a:rPr>
              <a:t>информация о том, что двое местных подростков</a:t>
            </a:r>
            <a:r>
              <a:rPr lang="ru-RU" sz="1800" i="1" dirty="0">
                <a:effectLst/>
                <a:latin typeface="+mj-lt"/>
                <a:ea typeface="Times New Roman" panose="02020603050405020304" pitchFamily="18" charset="0"/>
                <a:cs typeface="Times New Roman" panose="02020603050405020304" pitchFamily="18" charset="0"/>
              </a:rPr>
              <a:t>, предположительно украли технику из сельской школы. В ходе проверки данный факт подтвердился.</a:t>
            </a:r>
            <a:endParaRPr lang="ru-RU" sz="18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effectLst/>
                <a:latin typeface="+mj-lt"/>
                <a:ea typeface="Times New Roman" panose="02020603050405020304" pitchFamily="18" charset="0"/>
                <a:cs typeface="Times New Roman" panose="02020603050405020304" pitchFamily="18" charset="0"/>
              </a:rPr>
              <a:t>"</a:t>
            </a:r>
            <a:r>
              <a:rPr lang="ru-RU" sz="1800" i="1" dirty="0">
                <a:solidFill>
                  <a:srgbClr val="FF0000"/>
                </a:solidFill>
                <a:effectLst/>
                <a:latin typeface="+mj-lt"/>
                <a:ea typeface="Times New Roman" panose="02020603050405020304" pitchFamily="18" charset="0"/>
                <a:cs typeface="Times New Roman" panose="02020603050405020304" pitchFamily="18" charset="0"/>
              </a:rPr>
              <a:t>13 и 14 летние местные жители, в июне через форточку проникли в помещение школы, из учительской взяли ключи от кабинета информатики и похитили оттуда ноутбук </a:t>
            </a:r>
            <a:r>
              <a:rPr lang="ru-RU" sz="1800" i="1" dirty="0">
                <a:effectLst/>
                <a:latin typeface="+mj-lt"/>
                <a:ea typeface="Times New Roman" panose="02020603050405020304" pitchFamily="18" charset="0"/>
                <a:cs typeface="Times New Roman" panose="02020603050405020304" pitchFamily="18" charset="0"/>
              </a:rPr>
              <a:t>и зарядное устройство к нему", - прокомментировали в пресс-службе МВД.</a:t>
            </a:r>
            <a:endParaRPr lang="ru-RU" sz="18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solidFill>
                  <a:srgbClr val="FF0000"/>
                </a:solidFill>
                <a:effectLst/>
                <a:latin typeface="+mj-lt"/>
                <a:ea typeface="Times New Roman" panose="02020603050405020304" pitchFamily="18" charset="0"/>
                <a:cs typeface="Times New Roman" panose="02020603050405020304" pitchFamily="18" charset="0"/>
              </a:rPr>
              <a:t>Ребята рассказали, что по очереди </a:t>
            </a:r>
            <a:r>
              <a:rPr lang="ru-RU" sz="1800" i="1" u="sng" dirty="0">
                <a:solidFill>
                  <a:srgbClr val="FF0000"/>
                </a:solidFill>
                <a:effectLst/>
                <a:latin typeface="+mj-lt"/>
                <a:ea typeface="Times New Roman" panose="02020603050405020304" pitchFamily="18" charset="0"/>
                <a:cs typeface="Times New Roman" panose="02020603050405020304" pitchFamily="18" charset="0"/>
              </a:rPr>
              <a:t>пользовались ноутбуком у себя дома, а родителям</a:t>
            </a:r>
            <a:r>
              <a:rPr lang="ru-RU" sz="1800" i="1" dirty="0">
                <a:solidFill>
                  <a:srgbClr val="FF0000"/>
                </a:solidFill>
                <a:effectLst/>
                <a:latin typeface="+mj-lt"/>
                <a:ea typeface="Times New Roman" panose="02020603050405020304" pitchFamily="18" charset="0"/>
                <a:cs typeface="Times New Roman" panose="02020603050405020304" pitchFamily="18" charset="0"/>
              </a:rPr>
              <a:t> сказали, что одолжили его на время у одноклассников. Спустя месяц мальчики обменяли ноутбук на пневматическое оружие, принадлежащее  жителю соседнего села.</a:t>
            </a:r>
            <a:endParaRPr lang="ru-RU" sz="1800" dirty="0">
              <a:solidFill>
                <a:srgbClr val="FF0000"/>
              </a:solidFill>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solidFill>
                  <a:srgbClr val="FF0000"/>
                </a:solidFill>
                <a:effectLst/>
                <a:latin typeface="+mj-lt"/>
                <a:ea typeface="Times New Roman" panose="02020603050405020304" pitchFamily="18" charset="0"/>
                <a:cs typeface="Times New Roman" panose="02020603050405020304" pitchFamily="18" charset="0"/>
              </a:rPr>
              <a:t>В настоящее время ноутбук и оружие изъяты</a:t>
            </a:r>
            <a:r>
              <a:rPr lang="ru-RU" sz="1800" i="1" dirty="0">
                <a:effectLst/>
                <a:latin typeface="+mj-lt"/>
                <a:ea typeface="Times New Roman" panose="02020603050405020304" pitchFamily="18" charset="0"/>
                <a:cs typeface="Times New Roman" panose="02020603050405020304" pitchFamily="18" charset="0"/>
              </a:rPr>
              <a:t>. Администрация школы уведомлена о факте хищения с территории учебного заведения оргтехники.</a:t>
            </a:r>
            <a:endParaRPr lang="ru-RU" sz="18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effectLst/>
                <a:latin typeface="+mj-lt"/>
                <a:ea typeface="Times New Roman" panose="02020603050405020304" pitchFamily="18" charset="0"/>
                <a:cs typeface="Times New Roman" panose="02020603050405020304" pitchFamily="18" charset="0"/>
              </a:rPr>
              <a:t>Решается вопрос о </a:t>
            </a:r>
            <a:r>
              <a:rPr lang="ru-RU" sz="1800" i="1" u="sng" dirty="0">
                <a:effectLst/>
                <a:latin typeface="+mj-lt"/>
                <a:ea typeface="Times New Roman" panose="02020603050405020304" pitchFamily="18" charset="0"/>
                <a:cs typeface="Times New Roman" panose="02020603050405020304" pitchFamily="18" charset="0"/>
              </a:rPr>
              <a:t>возбуждении уголовного дела по факту кражи</a:t>
            </a:r>
            <a:r>
              <a:rPr lang="ru-RU" sz="1800" i="1" dirty="0">
                <a:effectLst/>
                <a:latin typeface="+mj-lt"/>
                <a:ea typeface="Times New Roman" panose="02020603050405020304" pitchFamily="18" charset="0"/>
                <a:cs typeface="Times New Roman" panose="02020603050405020304" pitchFamily="18" charset="0"/>
              </a:rPr>
              <a:t>. </a:t>
            </a:r>
            <a:r>
              <a:rPr lang="ru-RU" sz="1800" i="1" dirty="0">
                <a:solidFill>
                  <a:srgbClr val="FF0000"/>
                </a:solidFill>
                <a:effectLst/>
                <a:latin typeface="+mj-lt"/>
                <a:ea typeface="Times New Roman" panose="02020603050405020304" pitchFamily="18" charset="0"/>
                <a:cs typeface="Times New Roman" panose="02020603050405020304" pitchFamily="18" charset="0"/>
              </a:rPr>
              <a:t>Подозреваемые с 2013 года состоят на учете в инспекции по делам несовершеннолетних.</a:t>
            </a:r>
            <a:endParaRPr lang="ru-RU" dirty="0">
              <a:solidFill>
                <a:srgbClr val="FF0000"/>
              </a:solidFill>
            </a:endParaRPr>
          </a:p>
        </p:txBody>
      </p:sp>
    </p:spTree>
    <p:extLst>
      <p:ext uri="{BB962C8B-B14F-4D97-AF65-F5344CB8AC3E}">
        <p14:creationId xmlns:p14="http://schemas.microsoft.com/office/powerpoint/2010/main" val="110395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1ABD91-9B26-40C8-B828-BC405727B2BD}"/>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1DE5F031-EF6C-4A05-9AB0-0CD3F3702BB4}"/>
              </a:ext>
            </a:extLst>
          </p:cNvPr>
          <p:cNvSpPr>
            <a:spLocks noGrp="1"/>
          </p:cNvSpPr>
          <p:nvPr>
            <p:ph idx="1"/>
          </p:nvPr>
        </p:nvSpPr>
        <p:spPr>
          <a:xfrm>
            <a:off x="960120" y="2856322"/>
            <a:ext cx="10268712" cy="3325022"/>
          </a:xfrm>
        </p:spPr>
        <p:txBody>
          <a:bodyPr/>
          <a:lstStyle/>
          <a:p>
            <a:pPr algn="just">
              <a:lnSpc>
                <a:spcPct val="107000"/>
              </a:lnSpc>
              <a:spcAft>
                <a:spcPts val="800"/>
              </a:spcAft>
            </a:pPr>
            <a:r>
              <a:rPr lang="ru-RU" sz="1800" b="1" i="1" kern="1800" cap="all" dirty="0">
                <a:solidFill>
                  <a:srgbClr val="000000"/>
                </a:solidFill>
                <a:effectLst/>
                <a:latin typeface="+mj-lt"/>
                <a:ea typeface="Times New Roman" panose="02020603050405020304" pitchFamily="18" charset="0"/>
                <a:cs typeface="Times New Roman" panose="02020603050405020304" pitchFamily="18" charset="0"/>
              </a:rPr>
              <a:t>В ТАТАРСТАНЕ СОСТОЯЩИЕ НА УЧЕТЕ ПОДРОСТКИ РАЗНЕСЛИ ТРАМВАЙНУЮ ОСТАНОВКУ</a:t>
            </a:r>
            <a:endParaRPr lang="ru-RU"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ru-RU" sz="1800" i="1" dirty="0">
                <a:solidFill>
                  <a:srgbClr val="000000"/>
                </a:solidFill>
                <a:effectLst/>
                <a:latin typeface="+mj-lt"/>
                <a:ea typeface="Times New Roman" panose="02020603050405020304" pitchFamily="18" charset="0"/>
                <a:cs typeface="Times New Roman" panose="02020603050405020304" pitchFamily="18" charset="0"/>
              </a:rPr>
              <a:t>В Челнах </a:t>
            </a:r>
            <a:r>
              <a:rPr lang="ru-RU" sz="1800" i="1" dirty="0">
                <a:solidFill>
                  <a:srgbClr val="FF0000"/>
                </a:solidFill>
                <a:effectLst/>
                <a:latin typeface="+mj-lt"/>
                <a:ea typeface="Times New Roman" panose="02020603050405020304" pitchFamily="18" charset="0"/>
                <a:cs typeface="Times New Roman" panose="02020603050405020304" pitchFamily="18" charset="0"/>
              </a:rPr>
              <a:t>сняли на видео акт вандализма, совершенный двумя подростками</a:t>
            </a:r>
            <a:r>
              <a:rPr lang="ru-RU" sz="1800" i="1" dirty="0">
                <a:solidFill>
                  <a:srgbClr val="000000"/>
                </a:solidFill>
                <a:effectLst/>
                <a:latin typeface="+mj-lt"/>
                <a:ea typeface="Times New Roman" panose="02020603050405020304" pitchFamily="18" charset="0"/>
                <a:cs typeface="Times New Roman" panose="02020603050405020304" pitchFamily="18" charset="0"/>
              </a:rPr>
              <a:t>. Как сообщили в соцсети, парни повредили остановочный павильон возле трамвайных путей, оторвав от него заднюю стенку.</a:t>
            </a:r>
            <a:br>
              <a:rPr lang="ru-RU" sz="1800" i="1" dirty="0">
                <a:solidFill>
                  <a:srgbClr val="000000"/>
                </a:solidFill>
                <a:effectLst/>
                <a:latin typeface="+mj-lt"/>
                <a:ea typeface="Times New Roman" panose="02020603050405020304" pitchFamily="18" charset="0"/>
                <a:cs typeface="Times New Roman" panose="02020603050405020304" pitchFamily="18" charset="0"/>
              </a:rPr>
            </a:br>
            <a:r>
              <a:rPr lang="ru-RU" sz="1800" i="1" dirty="0">
                <a:solidFill>
                  <a:srgbClr val="000000"/>
                </a:solidFill>
                <a:effectLst/>
                <a:latin typeface="+mj-lt"/>
                <a:ea typeface="Times New Roman" panose="02020603050405020304" pitchFamily="18" charset="0"/>
                <a:cs typeface="Times New Roman" panose="02020603050405020304" pitchFamily="18" charset="0"/>
              </a:rPr>
              <a:t>Позже личности злоумышленников были установлены, </a:t>
            </a:r>
            <a:r>
              <a:rPr lang="ru-RU" sz="1800" i="1" dirty="0">
                <a:solidFill>
                  <a:srgbClr val="FF0000"/>
                </a:solidFill>
                <a:effectLst/>
                <a:latin typeface="+mj-lt"/>
                <a:ea typeface="Times New Roman" panose="02020603050405020304" pitchFamily="18" charset="0"/>
                <a:cs typeface="Times New Roman" panose="02020603050405020304" pitchFamily="18" charset="0"/>
              </a:rPr>
              <a:t>ими оказались юноши 16 и 17 лет, состоящие на учете в полиции</a:t>
            </a:r>
            <a:r>
              <a:rPr lang="ru-RU" sz="1800" i="1" dirty="0">
                <a:solidFill>
                  <a:srgbClr val="000000"/>
                </a:solidFill>
                <a:effectLst/>
                <a:latin typeface="+mj-lt"/>
                <a:ea typeface="Times New Roman" panose="02020603050405020304" pitchFamily="18" charset="0"/>
                <a:cs typeface="Times New Roman" panose="02020603050405020304" pitchFamily="18" charset="0"/>
              </a:rPr>
              <a:t>. Решается вопрос о возбуждении уголовного дела по статье 214 УК РФ «Вандализм».</a:t>
            </a:r>
            <a:endParaRPr lang="ru-RU"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33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E83BEB-2E67-496B-8849-C77FDFEBE33A}"/>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A206DAA1-D990-4BA2-AC52-EDE86201454B}"/>
              </a:ext>
            </a:extLst>
          </p:cNvPr>
          <p:cNvSpPr>
            <a:spLocks noGrp="1"/>
          </p:cNvSpPr>
          <p:nvPr>
            <p:ph idx="1"/>
          </p:nvPr>
        </p:nvSpPr>
        <p:spPr/>
        <p:txBody>
          <a:bodyPr/>
          <a:lstStyle/>
          <a:p>
            <a:r>
              <a:rPr lang="ru-RU" sz="1800" i="1" dirty="0">
                <a:solidFill>
                  <a:srgbClr val="FF0000"/>
                </a:solidFill>
                <a:effectLst/>
                <a:latin typeface="+mj-lt"/>
                <a:ea typeface="Times New Roman" panose="02020603050405020304" pitchFamily="18" charset="0"/>
              </a:rPr>
              <a:t>Двое московских студентов стали фигурантами уголовного дела о "Вандализме</a:t>
            </a:r>
            <a:r>
              <a:rPr lang="ru-RU" sz="1800" i="1" dirty="0">
                <a:solidFill>
                  <a:srgbClr val="000000"/>
                </a:solidFill>
                <a:effectLst/>
                <a:latin typeface="+mj-lt"/>
                <a:ea typeface="Times New Roman" panose="02020603050405020304" pitchFamily="18" charset="0"/>
              </a:rPr>
              <a:t>". Молодых людей с баллончиками задержали в Кировском районе Ленинградской области.</a:t>
            </a:r>
            <a:endParaRPr lang="ru-RU" sz="1800" dirty="0">
              <a:effectLst/>
              <a:latin typeface="+mj-lt"/>
              <a:ea typeface="Times New Roman" panose="02020603050405020304" pitchFamily="18" charset="0"/>
            </a:endParaRPr>
          </a:p>
          <a:p>
            <a:pPr algn="l"/>
            <a:r>
              <a:rPr lang="ru-RU" sz="1800" i="1" dirty="0">
                <a:solidFill>
                  <a:srgbClr val="000000"/>
                </a:solidFill>
                <a:effectLst/>
                <a:latin typeface="+mj-lt"/>
                <a:ea typeface="Times New Roman" panose="02020603050405020304" pitchFamily="18" charset="0"/>
              </a:rPr>
              <a:t>По версии следствия, </a:t>
            </a:r>
            <a:r>
              <a:rPr lang="ru-RU" sz="1800" i="1" dirty="0">
                <a:solidFill>
                  <a:srgbClr val="FF0000"/>
                </a:solidFill>
                <a:effectLst/>
                <a:latin typeface="+mj-lt"/>
                <a:ea typeface="Times New Roman" panose="02020603050405020304" pitchFamily="18" charset="0"/>
              </a:rPr>
              <a:t>задержанные раскрашивали краской вагоны электропоезда пригородного сообщения</a:t>
            </a:r>
            <a:r>
              <a:rPr lang="ru-RU" sz="1800" i="1" dirty="0">
                <a:solidFill>
                  <a:srgbClr val="000000"/>
                </a:solidFill>
                <a:effectLst/>
                <a:latin typeface="+mj-lt"/>
                <a:ea typeface="Times New Roman" panose="02020603050405020304" pitchFamily="18" charset="0"/>
              </a:rPr>
              <a:t>. Сотрудники правоохранительных органов обнаружили подозреваемых в вандализме молодых людей на станции Мга.</a:t>
            </a:r>
            <a:endParaRPr lang="ru-RU" sz="1800" dirty="0">
              <a:effectLst/>
              <a:latin typeface="+mj-lt"/>
              <a:ea typeface="Times New Roman" panose="02020603050405020304" pitchFamily="18" charset="0"/>
            </a:endParaRPr>
          </a:p>
          <a:p>
            <a:pPr algn="l"/>
            <a:r>
              <a:rPr lang="ru-RU" sz="1800" i="1" dirty="0">
                <a:solidFill>
                  <a:srgbClr val="000000"/>
                </a:solidFill>
                <a:effectLst/>
                <a:latin typeface="+mj-lt"/>
                <a:ea typeface="Times New Roman" panose="02020603050405020304" pitchFamily="18" charset="0"/>
              </a:rPr>
              <a:t>Следователи СКР приступили к проверке данных случившегося. Мера пресечения в отношении задержанных пока не избрана. Теперь столичным студентам грозит наказание до трех лет лишения свободы. Правоохранителями проводится комплекс мероприятий, направленный на установление всех обстоятельств случившегося. По результатам проверки будет принято процессуальное решение.</a:t>
            </a:r>
            <a:endParaRPr lang="ru-RU" sz="1800" dirty="0">
              <a:effectLst/>
              <a:latin typeface="+mj-lt"/>
              <a:ea typeface="Times New Roman" panose="02020603050405020304" pitchFamily="18" charset="0"/>
            </a:endParaRPr>
          </a:p>
        </p:txBody>
      </p:sp>
    </p:spTree>
    <p:extLst>
      <p:ext uri="{BB962C8B-B14F-4D97-AF65-F5344CB8AC3E}">
        <p14:creationId xmlns:p14="http://schemas.microsoft.com/office/powerpoint/2010/main" val="219760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78C4960-B484-421C-8B97-79E9C54626CB}"/>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4C444C08-6F39-49DD-B5DA-40A428BC1F9A}"/>
              </a:ext>
            </a:extLst>
          </p:cNvPr>
          <p:cNvSpPr>
            <a:spLocks noGrp="1"/>
          </p:cNvSpPr>
          <p:nvPr>
            <p:ph idx="1"/>
          </p:nvPr>
        </p:nvSpPr>
        <p:spPr/>
        <p:txBody>
          <a:bodyPr>
            <a:normAutofit fontScale="92500" lnSpcReduction="20000"/>
          </a:bodyPr>
          <a:lstStyle/>
          <a:p>
            <a:r>
              <a:rPr lang="ru-RU" sz="1800" b="1" i="1" dirty="0">
                <a:effectLst/>
                <a:latin typeface="+mj-lt"/>
                <a:ea typeface="Times New Roman" panose="02020603050405020304" pitchFamily="18" charset="0"/>
              </a:rPr>
              <a:t>Девушки-подростки из Пензы прославились на весь интернет после того, как одна и них опубликовала в соцсети скандальное видео. </a:t>
            </a:r>
            <a:r>
              <a:rPr lang="ru-RU" sz="1800" b="1" i="1" dirty="0">
                <a:solidFill>
                  <a:srgbClr val="FF0000"/>
                </a:solidFill>
                <a:effectLst/>
                <a:latin typeface="+mj-lt"/>
                <a:ea typeface="Times New Roman" panose="02020603050405020304" pitchFamily="18" charset="0"/>
              </a:rPr>
              <a:t>На записи видно, как подруги нецензурно выражаются, а также </a:t>
            </a:r>
            <a:r>
              <a:rPr lang="ru-RU" sz="1800" b="1" i="1" u="none" strike="noStrike" dirty="0">
                <a:solidFill>
                  <a:srgbClr val="FF0000"/>
                </a:solidFill>
                <a:effectLst/>
                <a:latin typeface="+mj-lt"/>
                <a:ea typeface="Times New Roman" panose="02020603050405020304" pitchFamily="18" charset="0"/>
              </a:rPr>
              <a:t>греют пятые точки</a:t>
            </a:r>
            <a:r>
              <a:rPr lang="ru-RU" sz="1800" b="1" i="1" dirty="0">
                <a:solidFill>
                  <a:srgbClr val="FF0000"/>
                </a:solidFill>
                <a:effectLst/>
                <a:latin typeface="+mj-lt"/>
                <a:ea typeface="Times New Roman" panose="02020603050405020304" pitchFamily="18" charset="0"/>
              </a:rPr>
              <a:t> над Вечным огнем у монумента воинской и трудовой славы</a:t>
            </a:r>
            <a:r>
              <a:rPr lang="ru-RU" sz="1800" b="1" i="1" dirty="0">
                <a:effectLst/>
                <a:latin typeface="+mj-lt"/>
                <a:ea typeface="Times New Roman" panose="02020603050405020304" pitchFamily="18" charset="0"/>
              </a:rPr>
              <a:t>.</a:t>
            </a:r>
            <a:endParaRPr lang="ru-RU" sz="1800" dirty="0">
              <a:effectLst/>
              <a:latin typeface="+mj-lt"/>
              <a:ea typeface="Times New Roman" panose="02020603050405020304" pitchFamily="18" charset="0"/>
            </a:endParaRPr>
          </a:p>
          <a:p>
            <a:pPr algn="l"/>
            <a:r>
              <a:rPr lang="ru-RU" sz="1800" i="1" dirty="0">
                <a:effectLst/>
                <a:latin typeface="+mj-lt"/>
                <a:ea typeface="Times New Roman" panose="02020603050405020304" pitchFamily="18" charset="0"/>
              </a:rPr>
              <a:t>Случившемся в областном центре заинтересовались следователи. Они </a:t>
            </a:r>
            <a:r>
              <a:rPr lang="ru-RU" sz="1800" i="1" u="none" strike="noStrike" dirty="0">
                <a:effectLst/>
                <a:latin typeface="+mj-lt"/>
                <a:ea typeface="Times New Roman" panose="02020603050405020304" pitchFamily="18" charset="0"/>
              </a:rPr>
              <a:t>вынесли вердикт</a:t>
            </a:r>
            <a:r>
              <a:rPr lang="ru-RU" sz="1800" i="1" dirty="0">
                <a:effectLst/>
                <a:latin typeface="+mj-lt"/>
                <a:ea typeface="Times New Roman" panose="02020603050405020304" pitchFamily="18" charset="0"/>
              </a:rPr>
              <a:t> – </a:t>
            </a:r>
            <a:r>
              <a:rPr lang="ru-RU" sz="1800" i="1" dirty="0">
                <a:solidFill>
                  <a:srgbClr val="FF0000"/>
                </a:solidFill>
                <a:effectLst/>
                <a:latin typeface="+mj-lt"/>
                <a:ea typeface="Times New Roman" panose="02020603050405020304" pitchFamily="18" charset="0"/>
              </a:rPr>
              <a:t>подростки совершили акт вандализма</a:t>
            </a:r>
            <a:r>
              <a:rPr lang="ru-RU" sz="1800" i="1" dirty="0">
                <a:effectLst/>
                <a:latin typeface="+mj-lt"/>
                <a:ea typeface="Times New Roman" panose="02020603050405020304" pitchFamily="18" charset="0"/>
              </a:rPr>
              <a:t>.</a:t>
            </a:r>
            <a:endParaRPr lang="ru-RU" sz="1800" dirty="0">
              <a:effectLst/>
              <a:latin typeface="+mj-lt"/>
              <a:ea typeface="Times New Roman" panose="02020603050405020304" pitchFamily="18" charset="0"/>
            </a:endParaRPr>
          </a:p>
          <a:p>
            <a:pPr algn="l"/>
            <a:r>
              <a:rPr lang="ru-RU" sz="1800" i="1" dirty="0">
                <a:solidFill>
                  <a:srgbClr val="FF0000"/>
                </a:solidFill>
                <a:effectLst/>
                <a:latin typeface="+mj-lt"/>
                <a:ea typeface="Times New Roman" panose="02020603050405020304" pitchFamily="18" charset="0"/>
              </a:rPr>
              <a:t>Вечный огонь осквернили две школьницы 13-ти и 15-ти лет.</a:t>
            </a:r>
            <a:endParaRPr lang="ru-RU" sz="1800" dirty="0">
              <a:solidFill>
                <a:srgbClr val="FF0000"/>
              </a:solidFill>
              <a:effectLst/>
              <a:latin typeface="+mj-lt"/>
              <a:ea typeface="Times New Roman" panose="02020603050405020304" pitchFamily="18" charset="0"/>
            </a:endParaRPr>
          </a:p>
          <a:p>
            <a:pPr algn="l"/>
            <a:r>
              <a:rPr lang="ru-RU" sz="1800" i="1" dirty="0">
                <a:effectLst/>
                <a:latin typeface="+mj-lt"/>
                <a:ea typeface="Times New Roman" panose="02020603050405020304" pitchFamily="18" charset="0"/>
              </a:rPr>
              <a:t>В настоящее время прокуратура Октябрьского района Пензы организовала проверку работы органов и учреждений системы профилактики с несовершеннолетними. Прокурор района посетил школы, где учатся девочки, и провел беседы с учителями, а также изучил состояние профилактической работы с детьми.</a:t>
            </a:r>
            <a:endParaRPr lang="ru-RU" sz="1800" dirty="0">
              <a:effectLst/>
              <a:latin typeface="+mj-lt"/>
              <a:ea typeface="Times New Roman" panose="02020603050405020304" pitchFamily="18" charset="0"/>
            </a:endParaRPr>
          </a:p>
          <a:p>
            <a:pPr algn="l"/>
            <a:r>
              <a:rPr lang="ru-RU" sz="1800" i="1" dirty="0">
                <a:effectLst/>
                <a:latin typeface="+mj-lt"/>
                <a:ea typeface="Times New Roman" panose="02020603050405020304" pitchFamily="18" charset="0"/>
              </a:rPr>
              <a:t>В пресс-службе отмечают, что в дальнейшем будет дана оценка полноте исполнения подразделениями по делам несовершеннолетних органов полиции возложенных на них обязанностей. При наличии оснований будут приняты меры прокурорского реагирования.</a:t>
            </a:r>
            <a:endParaRPr lang="ru-RU" sz="1800" dirty="0">
              <a:effectLst/>
              <a:latin typeface="+mj-lt"/>
              <a:ea typeface="Times New Roman" panose="02020603050405020304" pitchFamily="18" charset="0"/>
            </a:endParaRPr>
          </a:p>
        </p:txBody>
      </p:sp>
    </p:spTree>
    <p:extLst>
      <p:ext uri="{BB962C8B-B14F-4D97-AF65-F5344CB8AC3E}">
        <p14:creationId xmlns:p14="http://schemas.microsoft.com/office/powerpoint/2010/main" val="361983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36527C-4628-44E2-B791-9745CD5D701A}"/>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F4B7ACD3-D918-42F3-A17B-668F8281FB62}"/>
              </a:ext>
            </a:extLst>
          </p:cNvPr>
          <p:cNvSpPr>
            <a:spLocks noGrp="1"/>
          </p:cNvSpPr>
          <p:nvPr>
            <p:ph idx="1"/>
          </p:nvPr>
        </p:nvSpPr>
        <p:spPr/>
        <p:txBody>
          <a:bodyPr>
            <a:normAutofit fontScale="77500" lnSpcReduction="20000"/>
          </a:bodyPr>
          <a:lstStyle/>
          <a:p>
            <a:pPr algn="just" fontAlgn="t">
              <a:lnSpc>
                <a:spcPct val="120000"/>
              </a:lnSpc>
              <a:spcBef>
                <a:spcPts val="0"/>
              </a:spcBef>
              <a:spcAft>
                <a:spcPts val="0"/>
              </a:spcAft>
            </a:pPr>
            <a:r>
              <a:rPr lang="ru-RU" sz="1800" i="1" dirty="0">
                <a:solidFill>
                  <a:srgbClr val="000000"/>
                </a:solidFill>
                <a:effectLst/>
                <a:latin typeface="+mj-lt"/>
                <a:ea typeface="Times New Roman" panose="02020603050405020304" pitchFamily="18" charset="0"/>
              </a:rPr>
              <a:t>В небольшом селе под Омском накануне Хэллоуина </a:t>
            </a:r>
            <a:r>
              <a:rPr lang="ru-RU" sz="1800" i="1" dirty="0">
                <a:solidFill>
                  <a:srgbClr val="FF0000"/>
                </a:solidFill>
                <a:effectLst/>
                <a:latin typeface="+mj-lt"/>
                <a:ea typeface="Times New Roman" panose="02020603050405020304" pitchFamily="18" charset="0"/>
              </a:rPr>
              <a:t>двое школьников девяти и 12 лет осквернили могилы</a:t>
            </a:r>
            <a:r>
              <a:rPr lang="ru-RU" sz="1800" i="1" dirty="0">
                <a:solidFill>
                  <a:srgbClr val="000000"/>
                </a:solidFill>
                <a:effectLst/>
                <a:latin typeface="+mj-lt"/>
                <a:ea typeface="Times New Roman" panose="02020603050405020304" pitchFamily="18" charset="0"/>
              </a:rPr>
              <a:t>. Инцидент прогремел на всю страну, в социальных сетях появились осуждающие отзывы.</a:t>
            </a:r>
            <a:endParaRPr lang="ru-RU" sz="1800" dirty="0">
              <a:effectLst/>
              <a:latin typeface="+mj-lt"/>
              <a:ea typeface="Times New Roman" panose="02020603050405020304" pitchFamily="18" charset="0"/>
            </a:endParaRPr>
          </a:p>
          <a:p>
            <a:pPr algn="just" fontAlgn="t">
              <a:lnSpc>
                <a:spcPct val="120000"/>
              </a:lnSpc>
              <a:spcBef>
                <a:spcPts val="0"/>
              </a:spcBef>
              <a:spcAft>
                <a:spcPts val="0"/>
              </a:spcAft>
            </a:pPr>
            <a:r>
              <a:rPr lang="ru-RU" sz="1800" i="1" dirty="0">
                <a:solidFill>
                  <a:srgbClr val="FF0000"/>
                </a:solidFill>
                <a:effectLst/>
                <a:latin typeface="+mj-lt"/>
                <a:ea typeface="Times New Roman" panose="02020603050405020304" pitchFamily="18" charset="0"/>
              </a:rPr>
              <a:t>Одни уверены, что виной всему интернет, где дети находят информацию о странных западных традициях и развлечениях, другие обвиняют родителей, которые вовремя не пресекли преступление против человеческой памяти</a:t>
            </a:r>
            <a:r>
              <a:rPr lang="ru-RU" sz="1800" i="1" dirty="0">
                <a:solidFill>
                  <a:srgbClr val="000000"/>
                </a:solidFill>
                <a:effectLst/>
                <a:latin typeface="+mj-lt"/>
                <a:ea typeface="Times New Roman" panose="02020603050405020304" pitchFamily="18" charset="0"/>
              </a:rPr>
              <a:t>.</a:t>
            </a:r>
            <a:endParaRPr lang="ru-RU" sz="1800" dirty="0">
              <a:effectLst/>
              <a:latin typeface="+mj-lt"/>
              <a:ea typeface="Times New Roman" panose="02020603050405020304" pitchFamily="18" charset="0"/>
            </a:endParaRPr>
          </a:p>
          <a:p>
            <a:pPr algn="just" fontAlgn="t">
              <a:lnSpc>
                <a:spcPct val="120000"/>
              </a:lnSpc>
              <a:spcBef>
                <a:spcPts val="0"/>
              </a:spcBef>
              <a:spcAft>
                <a:spcPts val="0"/>
              </a:spcAft>
            </a:pPr>
            <a:r>
              <a:rPr lang="ru-RU" sz="1800" i="1" dirty="0">
                <a:solidFill>
                  <a:srgbClr val="000000"/>
                </a:solidFill>
                <a:effectLst/>
                <a:latin typeface="+mj-lt"/>
                <a:ea typeface="Times New Roman" panose="02020603050405020304" pitchFamily="18" charset="0"/>
              </a:rPr>
              <a:t>Октябрьским днём жители села Алексеевка Любинского района Омской области неожиданно заметили на территории кладбища двух мальчиков. </a:t>
            </a:r>
            <a:r>
              <a:rPr lang="ru-RU" sz="1800" i="1" dirty="0">
                <a:solidFill>
                  <a:srgbClr val="FF0000"/>
                </a:solidFill>
                <a:effectLst/>
                <a:latin typeface="+mj-lt"/>
                <a:ea typeface="Times New Roman" panose="02020603050405020304" pitchFamily="18" charset="0"/>
              </a:rPr>
              <a:t>Дети крушили всё на своём пути, безжалостно пинали и ломали кресты, топтались по местам захоронений.</a:t>
            </a:r>
            <a:r>
              <a:rPr lang="ru-RU" sz="1800" i="1" dirty="0">
                <a:solidFill>
                  <a:srgbClr val="000000"/>
                </a:solidFill>
                <a:effectLst/>
                <a:latin typeface="+mj-lt"/>
                <a:ea typeface="Times New Roman" panose="02020603050405020304" pitchFamily="18" charset="0"/>
              </a:rPr>
              <a:t> Обеспокоенные сельчане обратились в местный отдел полиции.</a:t>
            </a:r>
            <a:endParaRPr lang="ru-RU" sz="1800" dirty="0">
              <a:effectLst/>
              <a:latin typeface="+mj-lt"/>
              <a:ea typeface="Times New Roman" panose="02020603050405020304" pitchFamily="18" charset="0"/>
            </a:endParaRPr>
          </a:p>
          <a:p>
            <a:pPr algn="just">
              <a:lnSpc>
                <a:spcPct val="120000"/>
              </a:lnSpc>
              <a:spcBef>
                <a:spcPts val="0"/>
              </a:spcBef>
              <a:spcAft>
                <a:spcPts val="0"/>
              </a:spcAft>
            </a:pPr>
            <a:r>
              <a:rPr lang="ru-RU" sz="1800" i="1" dirty="0">
                <a:solidFill>
                  <a:srgbClr val="000000"/>
                </a:solidFill>
                <a:effectLst/>
                <a:latin typeface="+mj-lt"/>
                <a:ea typeface="Calibri" panose="020F0502020204030204" pitchFamily="34" charset="0"/>
                <a:cs typeface="Times New Roman" panose="02020603050405020304" pitchFamily="18" charset="0"/>
              </a:rPr>
              <a:t>Оперативники тут же задержали школьников. Выяснилось, что мальчики девяти и 12 лет осквернили 43 надгробных креста. В полицейском участке они признались, что устроили погром ради развлечения.</a:t>
            </a:r>
            <a:endParaRPr lang="ru-RU" sz="18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solidFill>
                  <a:srgbClr val="000000"/>
                </a:solidFill>
                <a:effectLst/>
                <a:latin typeface="+mj-lt"/>
                <a:ea typeface="Calibri" panose="020F0502020204030204" pitchFamily="34" charset="0"/>
                <a:cs typeface="Times New Roman" panose="02020603050405020304" pitchFamily="18" charset="0"/>
              </a:rPr>
              <a:t>После инцидента инспектор по делам несовершеннолетних опросил нарушителей порядка в присутствии родителей. </a:t>
            </a:r>
            <a:r>
              <a:rPr lang="ru-RU" sz="1800" i="1" dirty="0">
                <a:solidFill>
                  <a:srgbClr val="FF0000"/>
                </a:solidFill>
                <a:effectLst/>
                <a:latin typeface="+mj-lt"/>
                <a:ea typeface="Calibri" panose="020F0502020204030204" pitchFamily="34" charset="0"/>
                <a:cs typeface="Times New Roman" panose="02020603050405020304" pitchFamily="18" charset="0"/>
              </a:rPr>
              <a:t>Раньше семьи не попадали в поле зрение сотрудников органов внутренних дел. К тому же сельчане характеризуют их исключительно с положительной стороны и не ожидали, что дети способны на такой акт вандализма</a:t>
            </a:r>
            <a:r>
              <a:rPr lang="ru-RU" sz="1800" i="1" dirty="0">
                <a:solidFill>
                  <a:srgbClr val="000000"/>
                </a:solidFill>
                <a:effectLst/>
                <a:latin typeface="+mj-lt"/>
                <a:ea typeface="Calibri" panose="020F0502020204030204" pitchFamily="34" charset="0"/>
                <a:cs typeface="Times New Roman" panose="02020603050405020304" pitchFamily="18" charset="0"/>
              </a:rPr>
              <a:t>.</a:t>
            </a:r>
            <a:endParaRPr lang="ru-RU" sz="1800" dirty="0">
              <a:effectLst/>
              <a:latin typeface="+mj-l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ru-RU" sz="1800" i="1" dirty="0">
                <a:solidFill>
                  <a:srgbClr val="000000"/>
                </a:solidFill>
                <a:effectLst/>
                <a:latin typeface="+mj-lt"/>
                <a:ea typeface="Calibri" panose="020F0502020204030204" pitchFamily="34" charset="0"/>
                <a:cs typeface="Times New Roman" panose="02020603050405020304" pitchFamily="18" charset="0"/>
              </a:rPr>
              <a:t>Некоторые люди убеждены, что дети совершили акт вандализма под влиянием интернета, где распространяется информация о несвойственных русскому народу обычаях. Омичи посоветовали взрослым уделять побольше внимания своим ребятишкам: вместе гулять, играть, устраивать уютные семейные праздники, прививать любовь к «нормальным» традициям.</a:t>
            </a:r>
            <a:endParaRPr lang="ru-RU"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25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5A6422C-1762-4915-A351-550184C9EF52}"/>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7CC94FE3-F796-4131-9462-C56F1504FB86}"/>
              </a:ext>
            </a:extLst>
          </p:cNvPr>
          <p:cNvSpPr>
            <a:spLocks noGrp="1"/>
          </p:cNvSpPr>
          <p:nvPr>
            <p:ph idx="1"/>
          </p:nvPr>
        </p:nvSpPr>
        <p:spPr/>
        <p:txBody>
          <a:bodyPr>
            <a:normAutofit fontScale="92500" lnSpcReduction="10000"/>
          </a:bodyPr>
          <a:lstStyle/>
          <a:p>
            <a:pPr algn="just">
              <a:lnSpc>
                <a:spcPct val="107000"/>
              </a:lnSpc>
              <a:spcAft>
                <a:spcPts val="800"/>
              </a:spcAft>
            </a:pPr>
            <a:r>
              <a:rPr lang="ru-RU" sz="1800" i="1" dirty="0">
                <a:solidFill>
                  <a:srgbClr val="000000"/>
                </a:solidFill>
                <a:effectLst/>
                <a:latin typeface="+mj-lt"/>
                <a:ea typeface="Times New Roman" panose="02020603050405020304" pitchFamily="18" charset="0"/>
                <a:cs typeface="Times New Roman" panose="02020603050405020304" pitchFamily="18" charset="0"/>
              </a:rPr>
              <a:t>22 сентября 2020 </a:t>
            </a:r>
            <a:endParaRPr lang="ru-RU"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ru-RU" sz="1800" b="1" i="1" kern="1800" dirty="0">
                <a:solidFill>
                  <a:srgbClr val="000000"/>
                </a:solidFill>
                <a:effectLst/>
                <a:latin typeface="+mj-lt"/>
                <a:ea typeface="Times New Roman" panose="02020603050405020304" pitchFamily="18" charset="0"/>
                <a:cs typeface="Times New Roman" panose="02020603050405020304" pitchFamily="18" charset="0"/>
              </a:rPr>
              <a:t>Гибель </a:t>
            </a:r>
            <a:r>
              <a:rPr lang="ru-RU" sz="1800" b="1" i="1" kern="1800" dirty="0" err="1">
                <a:solidFill>
                  <a:srgbClr val="000000"/>
                </a:solidFill>
                <a:effectLst/>
                <a:latin typeface="+mj-lt"/>
                <a:ea typeface="Times New Roman" panose="02020603050405020304" pitchFamily="18" charset="0"/>
                <a:cs typeface="Times New Roman" panose="02020603050405020304" pitchFamily="18" charset="0"/>
              </a:rPr>
              <a:t>руферов</a:t>
            </a:r>
            <a:r>
              <a:rPr lang="ru-RU" sz="1800" b="1" i="1" kern="1800" dirty="0">
                <a:solidFill>
                  <a:srgbClr val="000000"/>
                </a:solidFill>
                <a:effectLst/>
                <a:latin typeface="+mj-lt"/>
                <a:ea typeface="Times New Roman" panose="02020603050405020304" pitchFamily="18" charset="0"/>
                <a:cs typeface="Times New Roman" panose="02020603050405020304" pitchFamily="18" charset="0"/>
              </a:rPr>
              <a:t>: с питерской крыши сорвались юноша и девушка</a:t>
            </a:r>
            <a:endParaRPr lang="ru-RU" sz="1800" dirty="0">
              <a:effectLst/>
              <a:latin typeface="+mj-lt"/>
              <a:ea typeface="Calibri" panose="020F0502020204030204" pitchFamily="34" charset="0"/>
              <a:cs typeface="Times New Roman" panose="02020603050405020304" pitchFamily="18" charset="0"/>
            </a:endParaRPr>
          </a:p>
          <a:p>
            <a:pPr algn="just"/>
            <a:r>
              <a:rPr lang="ru-RU" sz="1800" i="1" dirty="0">
                <a:solidFill>
                  <a:srgbClr val="000000"/>
                </a:solidFill>
                <a:effectLst/>
                <a:latin typeface="+mj-lt"/>
                <a:ea typeface="Times New Roman" panose="02020603050405020304" pitchFamily="18" charset="0"/>
              </a:rPr>
              <a:t>Пока одни зажигали, других нашли без признаков жизни возле дома в историческом центре. </a:t>
            </a:r>
            <a:r>
              <a:rPr lang="ru-RU" sz="1800" i="1" dirty="0">
                <a:solidFill>
                  <a:srgbClr val="FF0000"/>
                </a:solidFill>
                <a:effectLst/>
                <a:latin typeface="+mj-lt"/>
                <a:ea typeface="Times New Roman" panose="02020603050405020304" pitchFamily="18" charset="0"/>
              </a:rPr>
              <a:t>Разбились девушка и юноша. Причём, последний считался экспертом по высотным прогулкам.</a:t>
            </a:r>
            <a:endParaRPr lang="ru-RU" sz="1800" dirty="0">
              <a:solidFill>
                <a:srgbClr val="FF0000"/>
              </a:solidFill>
              <a:effectLst/>
              <a:latin typeface="+mj-lt"/>
              <a:ea typeface="Times New Roman" panose="02020603050405020304" pitchFamily="18" charset="0"/>
            </a:endParaRPr>
          </a:p>
          <a:p>
            <a:pPr algn="just"/>
            <a:r>
              <a:rPr lang="ru-RU" sz="1800" i="1" dirty="0">
                <a:solidFill>
                  <a:srgbClr val="000000"/>
                </a:solidFill>
                <a:effectLst/>
                <a:latin typeface="+mj-lt"/>
                <a:ea typeface="Times New Roman" panose="02020603050405020304" pitchFamily="18" charset="0"/>
              </a:rPr>
              <a:t>"Прощай, оболтус, бесконечных крыш». Кто-то из друзей так написал под последней публикацией в Инстаграме погибшего Александра Старостина. </a:t>
            </a:r>
            <a:endParaRPr lang="ru-RU" sz="1800" dirty="0">
              <a:effectLst/>
              <a:latin typeface="+mj-lt"/>
              <a:ea typeface="Times New Roman" panose="02020603050405020304" pitchFamily="18" charset="0"/>
            </a:endParaRPr>
          </a:p>
          <a:p>
            <a:pPr algn="just"/>
            <a:r>
              <a:rPr lang="ru-RU" sz="1800" i="1" dirty="0">
                <a:solidFill>
                  <a:srgbClr val="FF0000"/>
                </a:solidFill>
                <a:effectLst/>
                <a:latin typeface="+mj-lt"/>
                <a:ea typeface="Times New Roman" panose="02020603050405020304" pitchFamily="18" charset="0"/>
              </a:rPr>
              <a:t>Но трагедия не останавливает ни тех, кто идет на высоту за впечатлениями, ни тех, кто хочет эти впечатления предоставить.</a:t>
            </a:r>
            <a:endParaRPr lang="ru-RU" sz="1800" dirty="0">
              <a:solidFill>
                <a:srgbClr val="FF0000"/>
              </a:solidFill>
              <a:effectLst/>
              <a:latin typeface="+mj-lt"/>
              <a:ea typeface="Times New Roman" panose="02020603050405020304" pitchFamily="18" charset="0"/>
            </a:endParaRPr>
          </a:p>
          <a:p>
            <a:pPr algn="just"/>
            <a:r>
              <a:rPr lang="ru-RU" sz="1800" i="1" dirty="0">
                <a:solidFill>
                  <a:srgbClr val="333333"/>
                </a:solidFill>
                <a:effectLst/>
                <a:latin typeface="+mj-lt"/>
                <a:ea typeface="Times New Roman" panose="02020603050405020304" pitchFamily="18" charset="0"/>
              </a:rPr>
              <a:t>"Многие люди, 95 процентов остаются с крайне положительными эмоциями. Они готовы платить, они платят с удовольствием. Я считаю, что это давно надо легализовать", – уверен Святослав Ермолов, </a:t>
            </a:r>
            <a:r>
              <a:rPr lang="ru-RU" sz="1800" i="1" dirty="0" err="1">
                <a:solidFill>
                  <a:srgbClr val="333333"/>
                </a:solidFill>
                <a:effectLst/>
                <a:latin typeface="+mj-lt"/>
                <a:ea typeface="Times New Roman" panose="02020603050405020304" pitchFamily="18" charset="0"/>
              </a:rPr>
              <a:t>руфер</a:t>
            </a:r>
            <a:r>
              <a:rPr lang="ru-RU" sz="1800" i="1" dirty="0">
                <a:solidFill>
                  <a:srgbClr val="333333"/>
                </a:solidFill>
                <a:effectLst/>
                <a:latin typeface="+mj-lt"/>
                <a:ea typeface="Times New Roman" panose="02020603050405020304" pitchFamily="18" charset="0"/>
              </a:rPr>
              <a:t>.</a:t>
            </a:r>
            <a:endParaRPr lang="ru-RU" sz="1800" dirty="0">
              <a:effectLst/>
              <a:latin typeface="+mj-lt"/>
              <a:ea typeface="Times New Roman" panose="02020603050405020304" pitchFamily="18" charset="0"/>
            </a:endParaRPr>
          </a:p>
          <a:p>
            <a:endParaRPr lang="ru-RU" dirty="0"/>
          </a:p>
        </p:txBody>
      </p:sp>
    </p:spTree>
    <p:extLst>
      <p:ext uri="{BB962C8B-B14F-4D97-AF65-F5344CB8AC3E}">
        <p14:creationId xmlns:p14="http://schemas.microsoft.com/office/powerpoint/2010/main" val="361694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EA03EB3-B539-41E9-A581-FF4BC4A5D5D5}"/>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4AACFC17-8EB9-4143-BF8B-3FC4A16DBE88}"/>
              </a:ext>
            </a:extLst>
          </p:cNvPr>
          <p:cNvSpPr>
            <a:spLocks noGrp="1"/>
          </p:cNvSpPr>
          <p:nvPr>
            <p:ph idx="1"/>
          </p:nvPr>
        </p:nvSpPr>
        <p:spPr/>
        <p:txBody>
          <a:bodyPr>
            <a:normAutofit/>
          </a:bodyPr>
          <a:lstStyle/>
          <a:p>
            <a:r>
              <a:rPr lang="ru-RU" sz="2400" i="1" dirty="0">
                <a:solidFill>
                  <a:srgbClr val="FF0000"/>
                </a:solidFill>
                <a:effectLst/>
                <a:latin typeface="+mj-lt"/>
                <a:ea typeface="Calibri" panose="020F0502020204030204" pitchFamily="34" charset="0"/>
                <a:cs typeface="Times New Roman" panose="02020603050405020304" pitchFamily="18" charset="0"/>
              </a:rPr>
              <a:t>«Здравствуйте, меня зовут Аркадий Аксенов, мне 11 лет, и я попал под поезд»</a:t>
            </a:r>
            <a:r>
              <a:rPr lang="ru-RU" sz="2400" i="1" dirty="0">
                <a:solidFill>
                  <a:srgbClr val="000000"/>
                </a:solidFill>
                <a:effectLst/>
                <a:latin typeface="+mj-lt"/>
                <a:ea typeface="Calibri" panose="020F0502020204030204" pitchFamily="34" charset="0"/>
                <a:cs typeface="Times New Roman" panose="02020603050405020304" pitchFamily="18" charset="0"/>
              </a:rPr>
              <a:t>, — сказал мальчик по диспетчеру экстренной службы. К этому моменту пятиклассник с разрывом бедренных артерий и без левой ноги почти час лежал на путях в одном из жилых районов Петербурга. Приятели уговорили его запрыгнуть на товарный поезд ради ролика на </a:t>
            </a:r>
            <a:r>
              <a:rPr lang="ru-RU" sz="2400" i="1" dirty="0" err="1">
                <a:solidFill>
                  <a:srgbClr val="000000"/>
                </a:solidFill>
                <a:effectLst/>
                <a:latin typeface="+mj-lt"/>
                <a:ea typeface="Calibri" panose="020F0502020204030204" pitchFamily="34" charset="0"/>
                <a:cs typeface="Times New Roman" panose="02020603050405020304" pitchFamily="18" charset="0"/>
              </a:rPr>
              <a:t>YouTube</a:t>
            </a:r>
            <a:r>
              <a:rPr lang="ru-RU" sz="2400" i="1" dirty="0">
                <a:solidFill>
                  <a:srgbClr val="000000"/>
                </a:solidFill>
                <a:effectLst/>
                <a:latin typeface="+mj-lt"/>
                <a:ea typeface="Calibri" panose="020F0502020204030204" pitchFamily="34" charset="0"/>
                <a:cs typeface="Times New Roman" panose="02020603050405020304" pitchFamily="18" charset="0"/>
              </a:rPr>
              <a:t>, но убежали, не позвав помощь. Школьник выжил, но потерял обе ноги. </a:t>
            </a:r>
            <a:endParaRPr lang="ru-RU"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726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566C8F-9007-4CEE-8D1F-5E55314DAC31}"/>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0B0E02C4-797B-436A-8018-D3BB2DF5CE49}"/>
              </a:ext>
            </a:extLst>
          </p:cNvPr>
          <p:cNvSpPr>
            <a:spLocks noGrp="1"/>
          </p:cNvSpPr>
          <p:nvPr>
            <p:ph idx="1"/>
          </p:nvPr>
        </p:nvSpPr>
        <p:spPr>
          <a:xfrm>
            <a:off x="263951" y="2384981"/>
            <a:ext cx="11717517" cy="4155205"/>
          </a:xfrm>
        </p:spPr>
        <p:txBody>
          <a:bodyPr>
            <a:normAutofit fontScale="92500"/>
          </a:bodyPr>
          <a:lstStyle/>
          <a:p>
            <a:pPr indent="450215" algn="just">
              <a:lnSpc>
                <a:spcPct val="120000"/>
              </a:lnSpc>
              <a:spcBef>
                <a:spcPts val="0"/>
              </a:spcBef>
              <a:spcAft>
                <a:spcPts val="0"/>
              </a:spcAft>
            </a:pPr>
            <a:r>
              <a:rPr lang="ru-RU" sz="1200" i="1" dirty="0">
                <a:solidFill>
                  <a:srgbClr val="000000"/>
                </a:solidFill>
                <a:effectLst/>
                <a:latin typeface="+mj-lt"/>
                <a:ea typeface="Calibri" panose="020F0502020204030204" pitchFamily="34" charset="0"/>
                <a:cs typeface="Times New Roman" panose="02020603050405020304" pitchFamily="18" charset="0"/>
              </a:rPr>
              <a:t>Утром в субботу 26 декабря 2020-го, в первый день школьных зимних каникул, братья Аксеновы — 11-летний Аркадий, 8-летний Артемий и 5-летний Арсений — собирались с мамой в кино. За завтраком старший сын внезапно сказал, что передумал насчет фильма и хочет погулять с приятелем возле школы, но это недалеко, в пяти минутах ходьбы от дома. </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Старший Аркадий — любитель тайского бокса и смешанных единоборств, начинающий сноубордист, хорошист и неоднократный победитель конкурса чтецов — быстро стал популярным мальчиком в параллели. Как рассказывает Мария, в октябре 2020 года </a:t>
            </a:r>
            <a:r>
              <a:rPr lang="ru-RU" sz="1200" i="1" dirty="0">
                <a:solidFill>
                  <a:srgbClr val="FF0000"/>
                </a:solidFill>
                <a:effectLst/>
                <a:latin typeface="+mj-lt"/>
                <a:ea typeface="Times New Roman" panose="02020603050405020304" pitchFamily="18" charset="0"/>
                <a:cs typeface="Times New Roman" panose="02020603050405020304" pitchFamily="18" charset="0"/>
              </a:rPr>
              <a:t>у сына произошла первая личная драма: девочка, которая нравилась Аркадию, прилюдно его высмеяла, после чего школьника начали «поддевать».</a:t>
            </a:r>
            <a:r>
              <a:rPr lang="ru-RU" sz="1200" i="1" dirty="0">
                <a:solidFill>
                  <a:srgbClr val="000000"/>
                </a:solidFill>
                <a:effectLst/>
                <a:latin typeface="+mj-lt"/>
                <a:ea typeface="Times New Roman" panose="02020603050405020304" pitchFamily="18" charset="0"/>
                <a:cs typeface="Times New Roman" panose="02020603050405020304" pitchFamily="18" charset="0"/>
              </a:rPr>
              <a:t> </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 Аркадий тогда спрашивал меня, когда у них в клубе будут соревнования и смогу ли я поснимать на видео его поединки, чтобы мы потом выложили на </a:t>
            </a:r>
            <a:r>
              <a:rPr lang="ru-RU" sz="1200" i="1" dirty="0" err="1">
                <a:solidFill>
                  <a:srgbClr val="000000"/>
                </a:solidFill>
                <a:effectLst/>
                <a:latin typeface="+mj-lt"/>
                <a:ea typeface="Times New Roman" panose="02020603050405020304" pitchFamily="18" charset="0"/>
                <a:cs typeface="Times New Roman" panose="02020603050405020304" pitchFamily="18" charset="0"/>
              </a:rPr>
              <a:t>ютубе</a:t>
            </a:r>
            <a:r>
              <a:rPr lang="ru-RU" sz="1200" i="1" dirty="0">
                <a:solidFill>
                  <a:srgbClr val="000000"/>
                </a:solidFill>
                <a:effectLst/>
                <a:latin typeface="+mj-lt"/>
                <a:ea typeface="Times New Roman" panose="02020603050405020304" pitchFamily="18" charset="0"/>
                <a:cs typeface="Times New Roman" panose="02020603050405020304" pitchFamily="18" charset="0"/>
              </a:rPr>
              <a:t>, — вспоминает Мария. — То есть </a:t>
            </a:r>
            <a:r>
              <a:rPr lang="ru-RU" sz="1200" i="1" dirty="0">
                <a:solidFill>
                  <a:srgbClr val="FF0000"/>
                </a:solidFill>
                <a:effectLst/>
                <a:latin typeface="+mj-lt"/>
                <a:ea typeface="Times New Roman" panose="02020603050405020304" pitchFamily="18" charset="0"/>
                <a:cs typeface="Times New Roman" panose="02020603050405020304" pitchFamily="18" charset="0"/>
              </a:rPr>
              <a:t>у него в голове бродила мысль: что бы сделать такого, как бы свою репутацию восстановить</a:t>
            </a:r>
            <a:r>
              <a:rPr lang="ru-RU" sz="1200" i="1" dirty="0">
                <a:solidFill>
                  <a:srgbClr val="000000"/>
                </a:solidFill>
                <a:effectLst/>
                <a:latin typeface="+mj-lt"/>
                <a:ea typeface="Times New Roman" panose="02020603050405020304" pitchFamily="18" charset="0"/>
                <a:cs typeface="Times New Roman" panose="02020603050405020304" pitchFamily="18" charset="0"/>
              </a:rPr>
              <a:t>? Но соревнований, к сожалению, не было ни осенью, ни зимой. </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Потом родители узнали, что шестиклассник Саша (имя изменено), с которым 26 декабря гулял Аркадий, предложил ему снять ролик. </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 «Слушай, есть классная тема, — пересказывает их разговор Мария. — </a:t>
            </a:r>
            <a:r>
              <a:rPr lang="ru-RU" sz="1200" i="1" dirty="0">
                <a:solidFill>
                  <a:srgbClr val="FF0000"/>
                </a:solidFill>
                <a:effectLst/>
                <a:latin typeface="+mj-lt"/>
                <a:ea typeface="Times New Roman" panose="02020603050405020304" pitchFamily="18" charset="0"/>
                <a:cs typeface="Times New Roman" panose="02020603050405020304" pitchFamily="18" charset="0"/>
              </a:rPr>
              <a:t>Мой приятель для </a:t>
            </a:r>
            <a:r>
              <a:rPr lang="ru-RU" sz="1200" i="1" dirty="0" err="1">
                <a:solidFill>
                  <a:srgbClr val="FF0000"/>
                </a:solidFill>
                <a:effectLst/>
                <a:latin typeface="+mj-lt"/>
                <a:ea typeface="Times New Roman" panose="02020603050405020304" pitchFamily="18" charset="0"/>
                <a:cs typeface="Times New Roman" panose="02020603050405020304" pitchFamily="18" charset="0"/>
              </a:rPr>
              <a:t>ютуба</a:t>
            </a:r>
            <a:r>
              <a:rPr lang="ru-RU" sz="1200" i="1" dirty="0">
                <a:solidFill>
                  <a:srgbClr val="FF0000"/>
                </a:solidFill>
                <a:effectLst/>
                <a:latin typeface="+mj-lt"/>
                <a:ea typeface="Times New Roman" panose="02020603050405020304" pitchFamily="18" charset="0"/>
                <a:cs typeface="Times New Roman" panose="02020603050405020304" pitchFamily="18" charset="0"/>
              </a:rPr>
              <a:t> </a:t>
            </a:r>
            <a:r>
              <a:rPr lang="ru-RU" sz="1200" i="1" dirty="0" err="1">
                <a:solidFill>
                  <a:srgbClr val="FF0000"/>
                </a:solidFill>
                <a:effectLst/>
                <a:latin typeface="+mj-lt"/>
                <a:ea typeface="Times New Roman" panose="02020603050405020304" pitchFamily="18" charset="0"/>
                <a:cs typeface="Times New Roman" panose="02020603050405020304" pitchFamily="18" charset="0"/>
              </a:rPr>
              <a:t>видосы</a:t>
            </a:r>
            <a:r>
              <a:rPr lang="ru-RU" sz="1200" i="1" dirty="0">
                <a:solidFill>
                  <a:srgbClr val="FF0000"/>
                </a:solidFill>
                <a:effectLst/>
                <a:latin typeface="+mj-lt"/>
                <a:ea typeface="Times New Roman" panose="02020603050405020304" pitchFamily="18" charset="0"/>
                <a:cs typeface="Times New Roman" panose="02020603050405020304" pitchFamily="18" charset="0"/>
              </a:rPr>
              <a:t> снимает, как парни на поезда цепляются</a:t>
            </a:r>
            <a:r>
              <a:rPr lang="ru-RU" sz="1200" i="1" dirty="0">
                <a:solidFill>
                  <a:srgbClr val="000000"/>
                </a:solidFill>
                <a:effectLst/>
                <a:latin typeface="+mj-lt"/>
                <a:ea typeface="Times New Roman" panose="02020603050405020304" pitchFamily="18" charset="0"/>
                <a:cs typeface="Times New Roman" panose="02020603050405020304" pitchFamily="18" charset="0"/>
              </a:rPr>
              <a:t>. Давай снимем тебя так же, выложим, ссылку по школьным чатам раскидаем, и все увидят, какой ты классный и крутой». </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Уже в палате хирургического отделения Аркадий рассказал маме, что, оказавшись перед поездом, они с Сашей обомлели и два часа ходили вдоль путей, «примеривались», а потом приятель обещал позвать «пацанов, которые все лето до Шушар катались». </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 Когда Аркаша пришел к Саше второй раз, на месте уже ждал второй парень, тот самый друг-зацепер, 13-летний семиклассник Максим (имя изменено). Они лихо поднялись на насыпь, и Максим запрыгнул на первый же поезд, который подходил к товарной станции, замедляя ход. А поезд, на который в итоге заскочил Аркаша, шел со станции, набирал ход, совершал рывки. И на этом рывке Аркаша сорвался…</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 Здесь, в больнице, — вспоминает Мария, — он говорил: «Мама, если честно, когда я увидел, как Максим сделал, это не выглядело круто. Видимо, ребята ничего по-настоящему крутого в жизни не видели». Аркаша восхищался трюками сноубордистов, а тут ему предлагали схватиться за грязную железяку, а потом с нее спрыгнуть.</a:t>
            </a:r>
            <a:endParaRPr lang="ru-RU" sz="1200" dirty="0">
              <a:effectLst/>
              <a:latin typeface="+mj-lt"/>
              <a:ea typeface="Calibri" panose="020F0502020204030204" pitchFamily="34" charset="0"/>
              <a:cs typeface="Times New Roman" panose="02020603050405020304" pitchFamily="18" charset="0"/>
            </a:endParaRPr>
          </a:p>
          <a:p>
            <a:pPr fontAlgn="base">
              <a:lnSpc>
                <a:spcPct val="120000"/>
              </a:lnSpc>
              <a:spcBef>
                <a:spcPts val="0"/>
              </a:spcBef>
              <a:spcAft>
                <a:spcPts val="0"/>
              </a:spcAft>
            </a:pPr>
            <a:r>
              <a:rPr lang="ru-RU" sz="1200" i="1" dirty="0">
                <a:solidFill>
                  <a:srgbClr val="000000"/>
                </a:solidFill>
                <a:effectLst/>
                <a:latin typeface="+mj-lt"/>
                <a:ea typeface="Times New Roman" panose="02020603050405020304" pitchFamily="18" charset="0"/>
                <a:cs typeface="Times New Roman" panose="02020603050405020304" pitchFamily="18" charset="0"/>
              </a:rPr>
              <a:t>Мария рассказывает, что </a:t>
            </a:r>
            <a:r>
              <a:rPr lang="ru-RU" sz="1200" i="1" dirty="0">
                <a:solidFill>
                  <a:srgbClr val="FF0000"/>
                </a:solidFill>
                <a:effectLst/>
                <a:latin typeface="+mj-lt"/>
                <a:ea typeface="Times New Roman" panose="02020603050405020304" pitchFamily="18" charset="0"/>
                <a:cs typeface="Times New Roman" panose="02020603050405020304" pitchFamily="18" charset="0"/>
              </a:rPr>
              <a:t>сын хотел отказаться, но ребята пригрозили опозорить Аркадия на всю школу. </a:t>
            </a:r>
            <a:r>
              <a:rPr lang="ru-RU" sz="1200" i="1" dirty="0">
                <a:solidFill>
                  <a:srgbClr val="000000"/>
                </a:solidFill>
                <a:effectLst/>
                <a:latin typeface="+mj-lt"/>
                <a:ea typeface="Times New Roman" panose="02020603050405020304" pitchFamily="18" charset="0"/>
                <a:cs typeface="Times New Roman" panose="02020603050405020304" pitchFamily="18" charset="0"/>
              </a:rPr>
              <a:t>В семье не было кодового слова, которое можно было бы отправить в знак опасности, и позвонить родителям Аркадий тоже не догадался.</a:t>
            </a:r>
            <a:endParaRPr lang="ru-RU"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79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5C17DC4-B175-483D-9D2D-1B3485BAFBD0}"/>
              </a:ext>
            </a:extLst>
          </p:cNvPr>
          <p:cNvSpPr>
            <a:spLocks noGrp="1"/>
          </p:cNvSpPr>
          <p:nvPr>
            <p:ph type="title"/>
          </p:nvPr>
        </p:nvSpPr>
        <p:spPr/>
        <p:txBody>
          <a:bodyPr/>
          <a:lstStyle/>
          <a:p>
            <a:r>
              <a:rPr lang="ru-RU" dirty="0"/>
              <a:t>Пример</a:t>
            </a:r>
          </a:p>
        </p:txBody>
      </p:sp>
      <p:sp>
        <p:nvSpPr>
          <p:cNvPr id="3" name="Объект 2">
            <a:extLst>
              <a:ext uri="{FF2B5EF4-FFF2-40B4-BE49-F238E27FC236}">
                <a16:creationId xmlns="" xmlns:a16="http://schemas.microsoft.com/office/drawing/2014/main" id="{8B250855-9D23-4230-B3E2-29136CCF53CE}"/>
              </a:ext>
            </a:extLst>
          </p:cNvPr>
          <p:cNvSpPr>
            <a:spLocks noGrp="1"/>
          </p:cNvSpPr>
          <p:nvPr>
            <p:ph idx="1"/>
          </p:nvPr>
        </p:nvSpPr>
        <p:spPr/>
        <p:txBody>
          <a:bodyPr/>
          <a:lstStyle/>
          <a:p>
            <a:r>
              <a:rPr lang="ru-RU" sz="2000" i="1" dirty="0">
                <a:solidFill>
                  <a:srgbClr val="000000"/>
                </a:solidFill>
                <a:effectLst/>
                <a:latin typeface="+mj-lt"/>
                <a:ea typeface="Calibri" panose="020F0502020204030204" pitchFamily="34" charset="0"/>
                <a:cs typeface="Times New Roman" panose="02020603050405020304" pitchFamily="18" charset="0"/>
              </a:rPr>
              <a:t>По информации заведующей детско-подростковым отделением </a:t>
            </a:r>
            <a:r>
              <a:rPr lang="ru-RU" sz="2000" i="1" dirty="0">
                <a:solidFill>
                  <a:srgbClr val="FF0000"/>
                </a:solidFill>
                <a:effectLst/>
                <a:latin typeface="+mj-lt"/>
                <a:ea typeface="Calibri" panose="020F0502020204030204" pitchFamily="34" charset="0"/>
                <a:cs typeface="Times New Roman" panose="02020603050405020304" pitchFamily="18" charset="0"/>
              </a:rPr>
              <a:t>Ульяновской областной клинической наркологической больницы</a:t>
            </a:r>
            <a:r>
              <a:rPr lang="ru-RU" sz="2000" i="1" dirty="0">
                <a:solidFill>
                  <a:srgbClr val="000000"/>
                </a:solidFill>
                <a:effectLst/>
                <a:latin typeface="+mj-lt"/>
                <a:ea typeface="Calibri" panose="020F0502020204030204" pitchFamily="34" charset="0"/>
                <a:cs typeface="Times New Roman" panose="02020603050405020304" pitchFamily="18" charset="0"/>
              </a:rPr>
              <a:t>. </a:t>
            </a:r>
          </a:p>
          <a:p>
            <a:r>
              <a:rPr lang="ru-RU" sz="2000" i="1" dirty="0">
                <a:solidFill>
                  <a:srgbClr val="000000"/>
                </a:solidFill>
                <a:effectLst/>
                <a:latin typeface="+mj-lt"/>
                <a:ea typeface="Calibri" panose="020F0502020204030204" pitchFamily="34" charset="0"/>
                <a:cs typeface="Times New Roman" panose="02020603050405020304" pitchFamily="18" charset="0"/>
              </a:rPr>
              <a:t>«Статистика печальна: в последнее время количество несовершеннолетних, употребляющих наркотические вещества, возрастает. Разумеется, это число нельзя сравнить с количеством случаев в конце 1990-х годов, но такие эпизоды есть, и мы не можем на них не реагировать. По данным социологических исследований, по РФ средний возраст приобщения к психоактивным веществам - 12,5 лет. </a:t>
            </a:r>
            <a:r>
              <a:rPr lang="ru-RU" sz="2000" i="1" dirty="0">
                <a:solidFill>
                  <a:srgbClr val="FF0000"/>
                </a:solidFill>
                <a:effectLst/>
                <a:latin typeface="+mj-lt"/>
                <a:ea typeface="Calibri" panose="020F0502020204030204" pitchFamily="34" charset="0"/>
                <a:cs typeface="Times New Roman" panose="02020603050405020304" pitchFamily="18" charset="0"/>
              </a:rPr>
              <a:t>По данным мониторинга специалистов ГУЗ УОКНБ, «омоложение» первых проб наркотических и токсических веществ составляет: 10-11 лет - 5,1%, 13-14 лет - 56,4%, 15-16 лет - 28,2%, 16-17 лет - 10,3%, что и подтверждает общую статистику»</a:t>
            </a:r>
            <a:endParaRPr lang="ru-RU" sz="2000" dirty="0">
              <a:solidFill>
                <a:srgbClr val="FF0000"/>
              </a:solidFill>
              <a:effectLst/>
              <a:latin typeface="+mj-lt"/>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3554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6895D4-5F44-43A0-977A-AA27A4ECB214}"/>
              </a:ext>
            </a:extLst>
          </p:cNvPr>
          <p:cNvSpPr>
            <a:spLocks noGrp="1"/>
          </p:cNvSpPr>
          <p:nvPr>
            <p:ph type="title"/>
          </p:nvPr>
        </p:nvSpPr>
        <p:spPr/>
        <p:txBody>
          <a:bodyPr>
            <a:normAutofit fontScale="90000"/>
          </a:bodyPr>
          <a:lstStyle/>
          <a:p>
            <a:r>
              <a:rPr lang="ru-RU" sz="4000" i="1" dirty="0">
                <a:latin typeface="Times New Roman" panose="02020603050405020304" pitchFamily="18" charset="0"/>
                <a:ea typeface="Calibri" panose="020F0502020204030204" pitchFamily="34" charset="0"/>
                <a:cs typeface="Times New Roman" panose="02020603050405020304" pitchFamily="18" charset="0"/>
              </a:rPr>
              <a:t>ПРИЗНАКИ УПОТРЕБЛЕНИЯ ПСИХОАКТИВНОГО ВЕЩЕСТВА (ПАВ) </a:t>
            </a:r>
            <a:br>
              <a:rPr lang="ru-RU" sz="4000" i="1" dirty="0">
                <a:latin typeface="Times New Roman" panose="02020603050405020304" pitchFamily="18" charset="0"/>
                <a:ea typeface="Calibri" panose="020F0502020204030204" pitchFamily="34" charset="0"/>
                <a:cs typeface="Times New Roman" panose="02020603050405020304" pitchFamily="18" charset="0"/>
              </a:rPr>
            </a:br>
            <a:r>
              <a:rPr lang="ru-RU" sz="4000" i="1" dirty="0">
                <a:latin typeface="Times New Roman" panose="02020603050405020304" pitchFamily="18" charset="0"/>
                <a:ea typeface="Calibri" panose="020F0502020204030204" pitchFamily="34" charset="0"/>
                <a:cs typeface="Times New Roman" panose="02020603050405020304" pitchFamily="18" charset="0"/>
              </a:rPr>
              <a:t>У НЕСОВЕРШЕННОЛЕТНЕГО</a:t>
            </a:r>
            <a:endParaRPr lang="ru-RU" dirty="0"/>
          </a:p>
        </p:txBody>
      </p:sp>
      <p:sp>
        <p:nvSpPr>
          <p:cNvPr id="3" name="Объект 2">
            <a:extLst>
              <a:ext uri="{FF2B5EF4-FFF2-40B4-BE49-F238E27FC236}">
                <a16:creationId xmlns="" xmlns:a16="http://schemas.microsoft.com/office/drawing/2014/main" id="{12134999-066D-4934-B2CC-037CF7B2144D}"/>
              </a:ext>
            </a:extLst>
          </p:cNvPr>
          <p:cNvSpPr>
            <a:spLocks noGrp="1"/>
          </p:cNvSpPr>
          <p:nvPr>
            <p:ph idx="1"/>
          </p:nvPr>
        </p:nvSpPr>
        <p:spPr/>
        <p:txBody>
          <a:bodyPr>
            <a:normAutofit fontScale="92500" lnSpcReduction="10000"/>
          </a:bodyPr>
          <a:lstStyle/>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расширенные или суженные зрачки,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покрасневшие или мутные глаза,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нарушения аппетита: потеря или чрезмерное употребление пищи,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уходы из дома по непонятным причинам и прогулы в школе,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частая смена настроения,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пропажа из дома денег или ценностей,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потеря интереса к обычным занятиям и увлечениям,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подозрительные знакомства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017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4AA13AD3-0A4F-475A-BEBB-DEEFF5C096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B9243A9-27ED-4A8C-9319-DBC5BFC8915F}"/>
              </a:ext>
            </a:extLst>
          </p:cNvPr>
          <p:cNvSpPr>
            <a:spLocks noGrp="1"/>
          </p:cNvSpPr>
          <p:nvPr>
            <p:ph type="ctrTitle"/>
          </p:nvPr>
        </p:nvSpPr>
        <p:spPr>
          <a:xfrm>
            <a:off x="960438" y="639763"/>
            <a:ext cx="6021207" cy="3227387"/>
          </a:xfrm>
        </p:spPr>
        <p:txBody>
          <a:bodyPr anchor="b">
            <a:normAutofit/>
          </a:bodyPr>
          <a:lstStyle/>
          <a:p>
            <a:pPr algn="l"/>
            <a:r>
              <a:rPr lang="ru-RU" sz="8100"/>
              <a:t>Девиантное поведение</a:t>
            </a:r>
          </a:p>
        </p:txBody>
      </p:sp>
      <p:sp>
        <p:nvSpPr>
          <p:cNvPr id="24" name="Rectangle 23">
            <a:extLst>
              <a:ext uri="{FF2B5EF4-FFF2-40B4-BE49-F238E27FC236}">
                <a16:creationId xmlns="" xmlns:a16="http://schemas.microsoft.com/office/drawing/2014/main" id="{5C60DF7C-88F0-40A5-96EC-BABE7A4A3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одзаголовок 2">
            <a:extLst>
              <a:ext uri="{FF2B5EF4-FFF2-40B4-BE49-F238E27FC236}">
                <a16:creationId xmlns="" xmlns:a16="http://schemas.microsoft.com/office/drawing/2014/main" id="{1D340DB5-8AEC-439E-81AE-89C168910BE6}"/>
              </a:ext>
            </a:extLst>
          </p:cNvPr>
          <p:cNvSpPr>
            <a:spLocks noGrp="1"/>
          </p:cNvSpPr>
          <p:nvPr>
            <p:ph type="subTitle" idx="1"/>
          </p:nvPr>
        </p:nvSpPr>
        <p:spPr>
          <a:xfrm>
            <a:off x="525293" y="4525963"/>
            <a:ext cx="6456351" cy="2059663"/>
          </a:xfrm>
        </p:spPr>
        <p:txBody>
          <a:bodyPr anchor="t">
            <a:normAutofit/>
          </a:bodyPr>
          <a:lstStyle/>
          <a:p>
            <a:pPr algn="l">
              <a:lnSpc>
                <a:spcPct val="91000"/>
              </a:lnSpc>
            </a:pPr>
            <a:r>
              <a:rPr lang="ru-RU" sz="2800" dirty="0">
                <a:latin typeface="+mj-lt"/>
              </a:rPr>
              <a:t>поведение личности, отклоняющееся от устоявшихся норм поведения, то есть </a:t>
            </a:r>
            <a:r>
              <a:rPr lang="ru-RU" sz="2800" dirty="0">
                <a:effectLst/>
                <a:latin typeface="+mj-lt"/>
                <a:ea typeface="Calibri" panose="020F0502020204030204" pitchFamily="34" charset="0"/>
              </a:rPr>
              <a:t>поступок или система поступков нарушающих правовые, нравственные, этические нормы принятые в обществе</a:t>
            </a:r>
            <a:endParaRPr lang="ru-RU" sz="2800" dirty="0">
              <a:latin typeface="+mj-lt"/>
            </a:endParaRPr>
          </a:p>
        </p:txBody>
      </p:sp>
      <p:pic>
        <p:nvPicPr>
          <p:cNvPr id="16" name="Picture 3" descr="Один в толпе">
            <a:extLst>
              <a:ext uri="{FF2B5EF4-FFF2-40B4-BE49-F238E27FC236}">
                <a16:creationId xmlns="" xmlns:a16="http://schemas.microsoft.com/office/drawing/2014/main" id="{B1F39E60-1C62-4B0C-8E5A-3671C02B78D0}"/>
              </a:ext>
            </a:extLst>
          </p:cNvPr>
          <p:cNvPicPr>
            <a:picLocks noChangeAspect="1"/>
          </p:cNvPicPr>
          <p:nvPr/>
        </p:nvPicPr>
        <p:blipFill rotWithShape="1">
          <a:blip r:embed="rId3"/>
          <a:srcRect l="28891" r="20175"/>
          <a:stretch/>
        </p:blipFill>
        <p:spPr>
          <a:xfrm>
            <a:off x="7534655" y="10"/>
            <a:ext cx="4657345" cy="6857990"/>
          </a:xfrm>
          <a:prstGeom prst="rect">
            <a:avLst/>
          </a:prstGeom>
        </p:spPr>
      </p:pic>
    </p:spTree>
    <p:extLst>
      <p:ext uri="{BB962C8B-B14F-4D97-AF65-F5344CB8AC3E}">
        <p14:creationId xmlns:p14="http://schemas.microsoft.com/office/powerpoint/2010/main" val="4110934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DDB5F4-5604-4D06-8E53-F6A75FEE3D9A}"/>
              </a:ext>
            </a:extLst>
          </p:cNvPr>
          <p:cNvSpPr>
            <a:spLocks noGrp="1"/>
          </p:cNvSpPr>
          <p:nvPr>
            <p:ph type="title"/>
          </p:nvPr>
        </p:nvSpPr>
        <p:spPr/>
        <p:txBody>
          <a:bodyPr>
            <a:normAutofit/>
          </a:bodyPr>
          <a:lstStyle/>
          <a:p>
            <a:r>
              <a:rPr lang="ru-RU" sz="5300" dirty="0">
                <a:latin typeface="Times New Roman" panose="02020603050405020304" pitchFamily="18" charset="0"/>
                <a:ea typeface="Calibri" panose="020F0502020204030204" pitchFamily="34" charset="0"/>
                <a:cs typeface="Times New Roman" panose="02020603050405020304" pitchFamily="18" charset="0"/>
              </a:rPr>
              <a:t>классификации в разных дисциплинах </a:t>
            </a:r>
            <a:endParaRPr lang="ru-RU" dirty="0"/>
          </a:p>
        </p:txBody>
      </p:sp>
      <p:sp>
        <p:nvSpPr>
          <p:cNvPr id="3" name="Объект 2">
            <a:extLst>
              <a:ext uri="{FF2B5EF4-FFF2-40B4-BE49-F238E27FC236}">
                <a16:creationId xmlns="" xmlns:a16="http://schemas.microsoft.com/office/drawing/2014/main" id="{85DFEC7B-6FA1-468B-BFA4-24EB5E000F2F}"/>
              </a:ext>
            </a:extLst>
          </p:cNvPr>
          <p:cNvSpPr>
            <a:spLocks noGrp="1"/>
          </p:cNvSpPr>
          <p:nvPr>
            <p:ph idx="1"/>
          </p:nvPr>
        </p:nvSpPr>
        <p:spPr/>
        <p:txBody>
          <a:bodyPr>
            <a:normAutofit/>
          </a:bodyPr>
          <a:lstStyle/>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социологической классификации девиации рассматриваются как социальные явления.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правовой классификации к девиациям относят все, что противоречит существующим в настоящее время правовым нормам.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педагогической классификации рассматривается поведение, мешающее обучению.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психологической классификации выделяются социально-психологические различия поступков.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6317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0F04DF0-1DAE-42B3-81AE-D0AEABC5D77E}"/>
              </a:ext>
            </a:extLst>
          </p:cNvPr>
          <p:cNvSpPr>
            <a:spLocks noGrp="1"/>
          </p:cNvSpPr>
          <p:nvPr>
            <p:ph type="title"/>
          </p:nvPr>
        </p:nvSpPr>
        <p:spPr/>
        <p:txBody>
          <a:bodyPr>
            <a:normAutofit/>
          </a:bodyPr>
          <a:lstStyle/>
          <a:p>
            <a:r>
              <a:rPr lang="ru-RU" sz="2400" dirty="0">
                <a:effectLst/>
                <a:latin typeface="Times New Roman" panose="02020603050405020304" pitchFamily="18" charset="0"/>
                <a:ea typeface="Calibri" panose="020F0502020204030204" pitchFamily="34" charset="0"/>
              </a:rPr>
              <a:t>классификация видов подростковых девиаций </a:t>
            </a:r>
            <a:br>
              <a:rPr lang="ru-RU" sz="2400" dirty="0">
                <a:effectLst/>
                <a:latin typeface="Times New Roman" panose="02020603050405020304" pitchFamily="18" charset="0"/>
                <a:ea typeface="Calibri" panose="020F0502020204030204" pitchFamily="34" charset="0"/>
              </a:rPr>
            </a:br>
            <a:r>
              <a:rPr lang="ru-RU" sz="2400" dirty="0">
                <a:effectLst/>
                <a:latin typeface="Times New Roman" panose="02020603050405020304" pitchFamily="18" charset="0"/>
                <a:ea typeface="Calibri" panose="020F0502020204030204" pitchFamily="34" charset="0"/>
              </a:rPr>
              <a:t>по </a:t>
            </a:r>
            <a:r>
              <a:rPr lang="ru-RU" sz="2400" dirty="0" err="1">
                <a:effectLst/>
                <a:latin typeface="Times New Roman" panose="02020603050405020304" pitchFamily="18" charset="0"/>
                <a:ea typeface="Calibri" panose="020F0502020204030204" pitchFamily="34" charset="0"/>
              </a:rPr>
              <a:t>Д.д.Еникеевой</a:t>
            </a:r>
            <a:endParaRPr lang="ru-RU" sz="8000" dirty="0"/>
          </a:p>
        </p:txBody>
      </p:sp>
      <p:sp>
        <p:nvSpPr>
          <p:cNvPr id="3" name="Объект 2">
            <a:extLst>
              <a:ext uri="{FF2B5EF4-FFF2-40B4-BE49-F238E27FC236}">
                <a16:creationId xmlns="" xmlns:a16="http://schemas.microsoft.com/office/drawing/2014/main" id="{88BB443D-1BDD-4A53-9BB9-BA2027D37CE5}"/>
              </a:ext>
            </a:extLst>
          </p:cNvPr>
          <p:cNvSpPr>
            <a:spLocks noGrp="1"/>
          </p:cNvSpPr>
          <p:nvPr>
            <p:ph idx="1"/>
          </p:nvPr>
        </p:nvSpPr>
        <p:spPr/>
        <p:txBody>
          <a:bodyPr>
            <a:normAutofit fontScale="92500" lnSpcReduction="10000"/>
          </a:bodyPr>
          <a:lstStyle/>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Реакция отказа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отказ от чего либо в ответ на запреты с кем либо общаться.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Реакция протеста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возникает в ситуациях применения наказания, которое воспринимается как несправедливое, предъявляемых повышенных требований дома и в школе.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Реакция имитации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связана со стремлением подражать кому-либо.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Реакция группирования со сверстниками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участие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подроска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спонтанно сформированной группе или уже существовавшей.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Делинквентное</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поведение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различные проступки, прогулы школьных занятий, нарушение общественных норм поведения.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Реакция эмансипации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борьба подростка за самостоятельность, могут возникать побеги из дома как протест против несправедливости.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Дромомания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склонность к бродяжничеству.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Реакция увлечений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когда хобби принимает форму патологии.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Реакции компенсации и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гиперкомпенсации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характеризуется формами поведения при помощи которых подросток стремиться скрыть свои слабые стороны.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Реакции, обусловленные формирующимся сексуальным влечением</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раннее начало половой жизни, беспорядочные половые связи 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тд</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М</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алолетняя проституция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83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ADC06B7-A893-498F-9593-2CF604DD4B1B}"/>
              </a:ext>
            </a:extLst>
          </p:cNvPr>
          <p:cNvSpPr>
            <a:spLocks noGrp="1"/>
          </p:cNvSpPr>
          <p:nvPr>
            <p:ph type="title"/>
          </p:nvPr>
        </p:nvSpPr>
        <p:spPr/>
        <p:txBody>
          <a:bodyPr>
            <a:noAutofit/>
          </a:bodyPr>
          <a:lstStyle/>
          <a:p>
            <a:r>
              <a:rPr lang="ru-RU" sz="2400" dirty="0">
                <a:effectLst/>
                <a:latin typeface="Times New Roman" panose="02020603050405020304" pitchFamily="18" charset="0"/>
                <a:ea typeface="Calibri" panose="020F0502020204030204" pitchFamily="34" charset="0"/>
              </a:rPr>
              <a:t>классификация видов подростковых девиаций </a:t>
            </a:r>
            <a:br>
              <a:rPr lang="ru-RU" sz="2400" dirty="0">
                <a:effectLst/>
                <a:latin typeface="Times New Roman" panose="02020603050405020304" pitchFamily="18" charset="0"/>
                <a:ea typeface="Calibri" panose="020F0502020204030204" pitchFamily="34" charset="0"/>
              </a:rPr>
            </a:br>
            <a:r>
              <a:rPr lang="ru-RU" sz="2400" dirty="0">
                <a:effectLst/>
                <a:latin typeface="Times New Roman" panose="02020603050405020304" pitchFamily="18" charset="0"/>
                <a:ea typeface="Calibri" panose="020F0502020204030204" pitchFamily="34" charset="0"/>
              </a:rPr>
              <a:t>по Е.В. </a:t>
            </a:r>
            <a:r>
              <a:rPr lang="ru-RU" sz="2400" dirty="0" err="1">
                <a:effectLst/>
                <a:latin typeface="Times New Roman" panose="02020603050405020304" pitchFamily="18" charset="0"/>
                <a:ea typeface="Calibri" panose="020F0502020204030204" pitchFamily="34" charset="0"/>
              </a:rPr>
              <a:t>Змановской</a:t>
            </a:r>
            <a:endParaRPr lang="ru-RU" sz="2400" dirty="0"/>
          </a:p>
        </p:txBody>
      </p:sp>
      <p:sp>
        <p:nvSpPr>
          <p:cNvPr id="3" name="Объект 2">
            <a:extLst>
              <a:ext uri="{FF2B5EF4-FFF2-40B4-BE49-F238E27FC236}">
                <a16:creationId xmlns="" xmlns:a16="http://schemas.microsoft.com/office/drawing/2014/main" id="{85FCFCDD-EED6-4339-A140-08790B039E18}"/>
              </a:ext>
            </a:extLst>
          </p:cNvPr>
          <p:cNvSpPr>
            <a:spLocks noGrp="1"/>
          </p:cNvSpPr>
          <p:nvPr>
            <p:ph idx="1"/>
          </p:nvPr>
        </p:nvSpPr>
        <p:spPr/>
        <p:txBody>
          <a:bodyPr>
            <a:normAutofit/>
          </a:bodyPr>
          <a:lstStyle/>
          <a:p>
            <a:pPr indent="450215" algn="just">
              <a:lnSpc>
                <a:spcPct val="110000"/>
              </a:lnSpc>
              <a:spcBef>
                <a:spcPts val="0"/>
              </a:spcBef>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Агрессивное поведение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стремления, проявляющиеся в реальном поведении или фантазиях, но представляющие доминирование над другими людьми.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0000"/>
              </a:lnSpc>
              <a:spcBef>
                <a:spcPts val="0"/>
              </a:spcBef>
              <a:spcAft>
                <a:spcPts val="0"/>
              </a:spcAft>
            </a:pPr>
            <a:r>
              <a:rPr lang="ru-RU" sz="1800" b="1"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Делинквентное</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поведение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действия, отклоняющиеся от установленных в обществе законов, угрожающие благополучию и безопасности других людей или социальному порядку, и в крайних своих проявлениях следует уголовное преследование.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0000"/>
              </a:lnSpc>
              <a:spcBef>
                <a:spcPts val="0"/>
              </a:spcBef>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Зависимое поведение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целях удовлетворения своих потребностей полное полагание на других.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0000"/>
              </a:lnSpc>
              <a:spcBef>
                <a:spcPts val="0"/>
              </a:spcBef>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Суицидальное поведение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выражается в осознанных действиях, направленных как на представление так и на совершение суицидальных попыток.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3086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710B26-B35D-4CF0-8FB6-B7751D8ADAEE}"/>
              </a:ext>
            </a:extLst>
          </p:cNvPr>
          <p:cNvSpPr>
            <a:spLocks noGrp="1"/>
          </p:cNvSpPr>
          <p:nvPr>
            <p:ph type="title"/>
          </p:nvPr>
        </p:nvSpPr>
        <p:spPr/>
        <p:txBody>
          <a:bodyPr>
            <a:normAutofit/>
          </a:bodyPr>
          <a:lstStyle/>
          <a:p>
            <a:r>
              <a:rPr lang="ru-RU" sz="2400" dirty="0">
                <a:effectLst/>
                <a:latin typeface="Times New Roman" panose="02020603050405020304" pitchFamily="18" charset="0"/>
                <a:ea typeface="Calibri" panose="020F0502020204030204" pitchFamily="34" charset="0"/>
              </a:rPr>
              <a:t>подход к видам девиантного поведения предложенный Г.И. Колесниковой</a:t>
            </a:r>
            <a:endParaRPr lang="ru-RU" sz="8000" dirty="0"/>
          </a:p>
        </p:txBody>
      </p:sp>
      <p:sp>
        <p:nvSpPr>
          <p:cNvPr id="3" name="Объект 2">
            <a:extLst>
              <a:ext uri="{FF2B5EF4-FFF2-40B4-BE49-F238E27FC236}">
                <a16:creationId xmlns="" xmlns:a16="http://schemas.microsoft.com/office/drawing/2014/main" id="{38E03D82-1A09-4527-B3CD-2F527469658E}"/>
              </a:ext>
            </a:extLst>
          </p:cNvPr>
          <p:cNvSpPr>
            <a:spLocks noGrp="1"/>
          </p:cNvSpPr>
          <p:nvPr>
            <p:ph idx="1"/>
          </p:nvPr>
        </p:nvSpPr>
        <p:spPr/>
        <p:txBody>
          <a:bodyPr>
            <a:normAutofit fontScale="70000" lnSpcReduction="20000"/>
          </a:bodyPr>
          <a:lstStyle/>
          <a:p>
            <a:pPr indent="450215" algn="just">
              <a:lnSpc>
                <a:spcPct val="120000"/>
              </a:lnSpc>
              <a:spcBef>
                <a:spcPts val="0"/>
              </a:spcBef>
              <a:spcAft>
                <a:spcPts val="0"/>
              </a:spcAft>
            </a:pP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Суицидальное поведение</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 является следствием непринятия ситуации, как в семье, так и во взаимоотношениях со сверстниками. Кроме того, чувство вины, невозможность выполнения предъявляемых требований со стороны родителей и педагогов, низкая самооценка тоже являются предпосылками возможного совершения суицида.</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2200" b="1"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Делинквентный</a:t>
            </a: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 тип поведения</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характеризуется совершением проступка, который в крайних своих проявлениях может повлечь уголовное преследование.</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2200" b="1" dirty="0">
                <a:latin typeface="Times New Roman" panose="02020603050405020304" pitchFamily="18" charset="0"/>
                <a:ea typeface="Calibri" panose="020F0502020204030204" pitchFamily="34" charset="0"/>
                <a:cs typeface="Times New Roman" panose="02020603050405020304" pitchFamily="18" charset="0"/>
              </a:rPr>
              <a:t>«</a:t>
            </a: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Реакция группирования»</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естественная реакция в подростком возрасте и вызывает опасения в том случае если реализуется через присоединение к группе отрицательно настроенным подросткам проявляющим в повседневном поведении отклонения от норм принятых в обществе. </a:t>
            </a:r>
            <a:endParaRPr lang="ru-RU"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Сексуальная распущенность</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такой вид поведения возможен из-за отсутствия еще полностью сформированных нравственно-этических норм у подростка, а также в связи с низкой самооценкой, неуверенностью в себе, нарушением взаимоотношений в семье.</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Побег (бродяжничество)</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возможно из чувства протеста на какое-либо оскорбление или моральное или физическое насилие, могут быть вызваны неблагоприятной ситуацией в семье, может быть из-за страха наказания.</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Подростковые </a:t>
            </a:r>
            <a:r>
              <a:rPr lang="ru-RU" sz="2200" b="1" dirty="0" err="1">
                <a:effectLst/>
                <a:latin typeface="Times New Roman" panose="02020603050405020304" pitchFamily="18" charset="0"/>
                <a:ea typeface="Calibri" panose="020F0502020204030204" pitchFamily="34" charset="0"/>
                <a:cs typeface="Times New Roman" panose="02020603050405020304" pitchFamily="18" charset="0"/>
              </a:rPr>
              <a:t>аддикции</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данный вид поведения связан с зависимость от чего или кого. </a:t>
            </a:r>
            <a:endParaRPr lang="ru-RU" dirty="0"/>
          </a:p>
        </p:txBody>
      </p:sp>
    </p:spTree>
    <p:extLst>
      <p:ext uri="{BB962C8B-B14F-4D97-AF65-F5344CB8AC3E}">
        <p14:creationId xmlns:p14="http://schemas.microsoft.com/office/powerpoint/2010/main" val="23390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093485D-2A51-445A-808E-D361DA5F7603}"/>
              </a:ext>
            </a:extLst>
          </p:cNvPr>
          <p:cNvSpPr>
            <a:spLocks noGrp="1"/>
          </p:cNvSpPr>
          <p:nvPr>
            <p:ph type="title"/>
          </p:nvPr>
        </p:nvSpPr>
        <p:spPr/>
        <p:txBody>
          <a:bodyPr>
            <a:normAutofit/>
          </a:bodyPr>
          <a:lstStyle/>
          <a:p>
            <a:r>
              <a:rPr lang="ru-RU" sz="4900" dirty="0">
                <a:latin typeface="Times New Roman" panose="02020603050405020304" pitchFamily="18" charset="0"/>
                <a:ea typeface="Calibri" panose="020F0502020204030204" pitchFamily="34" charset="0"/>
                <a:cs typeface="Times New Roman" panose="02020603050405020304" pitchFamily="18" charset="0"/>
              </a:rPr>
              <a:t>признаки зависимой личности:</a:t>
            </a:r>
            <a:endParaRPr lang="ru-RU" dirty="0"/>
          </a:p>
        </p:txBody>
      </p:sp>
      <p:sp>
        <p:nvSpPr>
          <p:cNvPr id="3" name="Объект 2">
            <a:extLst>
              <a:ext uri="{FF2B5EF4-FFF2-40B4-BE49-F238E27FC236}">
                <a16:creationId xmlns="" xmlns:a16="http://schemas.microsoft.com/office/drawing/2014/main" id="{62AF303A-BD6A-4C81-88EF-BC32BC29B42A}"/>
              </a:ext>
            </a:extLst>
          </p:cNvPr>
          <p:cNvSpPr>
            <a:spLocks noGrp="1"/>
          </p:cNvSpPr>
          <p:nvPr>
            <p:ph idx="1"/>
          </p:nvPr>
        </p:nvSpPr>
        <p:spPr/>
        <p:txBody>
          <a:bodyPr>
            <a:normAutofit/>
          </a:bodyPr>
          <a:lstStyle/>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Неспособность принимать решения без советов других;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Предоставление возможности принимать за него решения;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Готовность соглашаться с другими из-за страха быть отвергнутым;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Не умение самостоятельно что-то делать;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Готовность выполнять унизительную работу, ради приобретения поддержки и любви окружающих;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Сложности в принятии одиночества;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Ощущение беспомощности и опустошённость;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Страх быть отвергнутым;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Легкая податливость любой критике и ранимость.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6218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00B06B5-D0CD-4587-BD8E-448C12BD73F5}"/>
              </a:ext>
            </a:extLst>
          </p:cNvPr>
          <p:cNvSpPr>
            <a:spLocks noGrp="1"/>
          </p:cNvSpPr>
          <p:nvPr>
            <p:ph type="title"/>
          </p:nvPr>
        </p:nvSpPr>
        <p:spPr/>
        <p:txBody>
          <a:bodyPr>
            <a:normAutofit fontScale="90000"/>
          </a:bodyPr>
          <a:lstStyle/>
          <a:p>
            <a:r>
              <a:rPr lang="ru-RU" sz="4400" dirty="0">
                <a:latin typeface="Times New Roman" panose="02020603050405020304" pitchFamily="18" charset="0"/>
                <a:ea typeface="Calibri" panose="020F0502020204030204" pitchFamily="34" charset="0"/>
                <a:cs typeface="Times New Roman" panose="02020603050405020304" pitchFamily="18" charset="0"/>
              </a:rPr>
              <a:t>факторы, которые могут инициировать возникновение </a:t>
            </a:r>
            <a:r>
              <a:rPr lang="ru-RU" sz="4400" dirty="0" err="1">
                <a:latin typeface="Times New Roman" panose="02020603050405020304" pitchFamily="18" charset="0"/>
                <a:ea typeface="Calibri" panose="020F0502020204030204" pitchFamily="34" charset="0"/>
                <a:cs typeface="Times New Roman" panose="02020603050405020304" pitchFamily="18" charset="0"/>
              </a:rPr>
              <a:t>аддиктивного</a:t>
            </a:r>
            <a:r>
              <a:rPr lang="ru-RU" sz="4400" dirty="0">
                <a:latin typeface="Times New Roman" panose="02020603050405020304" pitchFamily="18" charset="0"/>
                <a:ea typeface="Calibri" panose="020F0502020204030204" pitchFamily="34" charset="0"/>
                <a:cs typeface="Times New Roman" panose="02020603050405020304" pitchFamily="18" charset="0"/>
              </a:rPr>
              <a:t> поведения:</a:t>
            </a:r>
            <a:endParaRPr lang="ru-RU" dirty="0"/>
          </a:p>
        </p:txBody>
      </p:sp>
      <p:sp>
        <p:nvSpPr>
          <p:cNvPr id="3" name="Объект 2">
            <a:extLst>
              <a:ext uri="{FF2B5EF4-FFF2-40B4-BE49-F238E27FC236}">
                <a16:creationId xmlns="" xmlns:a16="http://schemas.microsoft.com/office/drawing/2014/main" id="{844D0A09-6B5C-4A85-BCE5-4FFDA2A93F7A}"/>
              </a:ext>
            </a:extLst>
          </p:cNvPr>
          <p:cNvSpPr>
            <a:spLocks noGrp="1"/>
          </p:cNvSpPr>
          <p:nvPr>
            <p:ph idx="1"/>
          </p:nvPr>
        </p:nvSpPr>
        <p:spPr/>
        <p:txBody>
          <a:bodyPr>
            <a:normAutofit fontScale="85000" lnSpcReduction="10000"/>
          </a:bodyPr>
          <a:lstStyle/>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Неблагополучная семья;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Отношение к этому в окружении подростка;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Интеллектуальный уровень развития;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Наличие или отсутствие личностных качеств позволяющих противостоять негативному влиянию;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Наследственность;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Не знание последствий;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Тип акцентуации характера.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0860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8F1DF9-F979-42C2-8BEF-5FB37D01220F}"/>
              </a:ext>
            </a:extLst>
          </p:cNvPr>
          <p:cNvSpPr>
            <a:spLocks noGrp="1"/>
          </p:cNvSpPr>
          <p:nvPr>
            <p:ph type="title"/>
          </p:nvPr>
        </p:nvSpPr>
        <p:spPr/>
        <p:txBody>
          <a:bodyPr>
            <a:normAutofit fontScale="90000"/>
          </a:bodyPr>
          <a:lstStyle/>
          <a:p>
            <a:r>
              <a:rPr lang="ru-RU" sz="4400" dirty="0">
                <a:latin typeface="Times New Roman" panose="02020603050405020304" pitchFamily="18" charset="0"/>
                <a:ea typeface="Calibri" panose="020F0502020204030204" pitchFamily="34" charset="0"/>
                <a:cs typeface="Times New Roman" panose="02020603050405020304" pitchFamily="18" charset="0"/>
              </a:rPr>
              <a:t>условия формирования </a:t>
            </a:r>
            <a:r>
              <a:rPr lang="ru-RU" sz="4400" dirty="0" err="1">
                <a:latin typeface="Times New Roman" panose="02020603050405020304" pitchFamily="18" charset="0"/>
                <a:ea typeface="Calibri" panose="020F0502020204030204" pitchFamily="34" charset="0"/>
                <a:cs typeface="Times New Roman" panose="02020603050405020304" pitchFamily="18" charset="0"/>
              </a:rPr>
              <a:t>делинквентного</a:t>
            </a:r>
            <a:r>
              <a:rPr lang="ru-RU" sz="4400" dirty="0">
                <a:latin typeface="Times New Roman" panose="02020603050405020304" pitchFamily="18" charset="0"/>
                <a:ea typeface="Calibri" panose="020F0502020204030204" pitchFamily="34" charset="0"/>
                <a:cs typeface="Times New Roman" panose="02020603050405020304" pitchFamily="18" charset="0"/>
              </a:rPr>
              <a:t> поведения в обществе:</a:t>
            </a:r>
            <a:endParaRPr lang="ru-RU" dirty="0"/>
          </a:p>
        </p:txBody>
      </p:sp>
      <p:sp>
        <p:nvSpPr>
          <p:cNvPr id="3" name="Объект 2">
            <a:extLst>
              <a:ext uri="{FF2B5EF4-FFF2-40B4-BE49-F238E27FC236}">
                <a16:creationId xmlns="" xmlns:a16="http://schemas.microsoft.com/office/drawing/2014/main" id="{75AADEDB-306D-4174-9858-0CA5C059F6D0}"/>
              </a:ext>
            </a:extLst>
          </p:cNvPr>
          <p:cNvSpPr>
            <a:spLocks noGrp="1"/>
          </p:cNvSpPr>
          <p:nvPr>
            <p:ph idx="1"/>
          </p:nvPr>
        </p:nvSpPr>
        <p:spPr/>
        <p:txBody>
          <a:bodyPr>
            <a:normAutofit/>
          </a:bodyPr>
          <a:lstStyle/>
          <a:p>
            <a:pPr indent="450215" algn="just">
              <a:lnSpc>
                <a:spcPct val="150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Социальные условия </a:t>
            </a:r>
          </a:p>
          <a:p>
            <a:pPr indent="450215" algn="just">
              <a:lnSpc>
                <a:spcPct val="150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Ориентация общества на потребление </a:t>
            </a:r>
          </a:p>
          <a:p>
            <a:pPr indent="450215" algn="just">
              <a:lnSpc>
                <a:spcPct val="150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Стигматизация девиантов в обществе</a:t>
            </a:r>
          </a:p>
          <a:p>
            <a:pPr indent="450215" algn="just">
              <a:lnSpc>
                <a:spcPct val="150000"/>
              </a:lnSpc>
              <a:spcAft>
                <a:spcPts val="800"/>
              </a:spcAft>
            </a:pP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Микросоциальные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условия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4940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B84EAE-17E9-452C-9E85-8A627982678B}"/>
              </a:ext>
            </a:extLst>
          </p:cNvPr>
          <p:cNvSpPr>
            <a:spLocks noGrp="1"/>
          </p:cNvSpPr>
          <p:nvPr>
            <p:ph type="title"/>
          </p:nvPr>
        </p:nvSpPr>
        <p:spPr/>
        <p:txBody>
          <a:bodyPr/>
          <a:lstStyle/>
          <a:p>
            <a:r>
              <a:rPr lang="ru-RU" dirty="0"/>
              <a:t>Выводы</a:t>
            </a:r>
          </a:p>
        </p:txBody>
      </p:sp>
      <p:sp>
        <p:nvSpPr>
          <p:cNvPr id="3" name="Объект 2">
            <a:extLst>
              <a:ext uri="{FF2B5EF4-FFF2-40B4-BE49-F238E27FC236}">
                <a16:creationId xmlns="" xmlns:a16="http://schemas.microsoft.com/office/drawing/2014/main" id="{4750D326-6FF6-49AD-8D5D-290A79B28DD1}"/>
              </a:ext>
            </a:extLst>
          </p:cNvPr>
          <p:cNvSpPr>
            <a:spLocks noGrp="1"/>
          </p:cNvSpPr>
          <p:nvPr>
            <p:ph idx="1"/>
          </p:nvPr>
        </p:nvSpPr>
        <p:spPr>
          <a:xfrm>
            <a:off x="960119" y="2587752"/>
            <a:ext cx="10399179" cy="3593592"/>
          </a:xfrm>
        </p:spPr>
        <p:txBody>
          <a:bodyPr>
            <a:normAutofit/>
          </a:bodyPr>
          <a:lstStyle/>
          <a:p>
            <a:r>
              <a:rPr lang="ru-RU" sz="2800" dirty="0" err="1">
                <a:latin typeface="Times New Roman" panose="02020603050405020304" pitchFamily="18" charset="0"/>
                <a:ea typeface="Calibri" panose="020F0502020204030204" pitchFamily="34" charset="0"/>
              </a:rPr>
              <a:t>Д</a:t>
            </a:r>
            <a:r>
              <a:rPr lang="ru-RU" sz="2800" dirty="0" err="1">
                <a:effectLst/>
                <a:latin typeface="Times New Roman" panose="02020603050405020304" pitchFamily="18" charset="0"/>
                <a:ea typeface="Calibri" panose="020F0502020204030204" pitchFamily="34" charset="0"/>
              </a:rPr>
              <a:t>елинквентное</a:t>
            </a:r>
            <a:r>
              <a:rPr lang="ru-RU" sz="2800" dirty="0">
                <a:effectLst/>
                <a:latin typeface="Times New Roman" panose="02020603050405020304" pitchFamily="18" charset="0"/>
                <a:ea typeface="Calibri" panose="020F0502020204030204" pitchFamily="34" charset="0"/>
              </a:rPr>
              <a:t> поведение (противоправное, антиобщественное) – отклоняющееся поведение от установленных в обществе норм, в крайних своих проявлениях, с угрозой благополучию людей или социальному порядку, с возможным наступлением уголовной ответственности</a:t>
            </a:r>
            <a:endParaRPr lang="ru-RU" sz="3600" dirty="0"/>
          </a:p>
        </p:txBody>
      </p:sp>
    </p:spTree>
    <p:extLst>
      <p:ext uri="{BB962C8B-B14F-4D97-AF65-F5344CB8AC3E}">
        <p14:creationId xmlns:p14="http://schemas.microsoft.com/office/powerpoint/2010/main" val="32277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2C5625-0698-4C82-AD54-F463CA651403}"/>
              </a:ext>
            </a:extLst>
          </p:cNvPr>
          <p:cNvSpPr>
            <a:spLocks noGrp="1"/>
          </p:cNvSpPr>
          <p:nvPr>
            <p:ph type="title"/>
          </p:nvPr>
        </p:nvSpPr>
        <p:spPr/>
        <p:txBody>
          <a:bodyPr/>
          <a:lstStyle/>
          <a:p>
            <a:r>
              <a:rPr lang="ru-RU" dirty="0"/>
              <a:t>Выводы</a:t>
            </a:r>
          </a:p>
        </p:txBody>
      </p:sp>
      <p:sp>
        <p:nvSpPr>
          <p:cNvPr id="3" name="Объект 2">
            <a:extLst>
              <a:ext uri="{FF2B5EF4-FFF2-40B4-BE49-F238E27FC236}">
                <a16:creationId xmlns="" xmlns:a16="http://schemas.microsoft.com/office/drawing/2014/main" id="{D7DCA2D1-B583-4261-8BCD-5B95062B6681}"/>
              </a:ext>
            </a:extLst>
          </p:cNvPr>
          <p:cNvSpPr>
            <a:spLocks noGrp="1"/>
          </p:cNvSpPr>
          <p:nvPr>
            <p:ph idx="1"/>
          </p:nvPr>
        </p:nvSpPr>
        <p:spPr>
          <a:xfrm>
            <a:off x="960119" y="2587752"/>
            <a:ext cx="10823385" cy="3593592"/>
          </a:xfrm>
        </p:spPr>
        <p:txBody>
          <a:bodyPr>
            <a:normAutofit/>
          </a:bodyPr>
          <a:lstStyle/>
          <a:p>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Выделяют следующие виды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делинквентного</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поведения: проступки, правонарушения и преступления.</a:t>
            </a:r>
          </a:p>
          <a:p>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поведение принято разделять на скрытые и открытые формы. </a:t>
            </a:r>
          </a:p>
          <a:p>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Выделяются следующие типы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делинквентного</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поведения: агрессивно-насильственное и корыстное поведение. </a:t>
            </a:r>
          </a:p>
          <a:p>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Обуславливают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делинквентность</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возрастные, генетические, социологические и психологические факторы.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822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95267C-07C9-4211-9527-1653F2F1CF25}"/>
              </a:ext>
            </a:extLst>
          </p:cNvPr>
          <p:cNvSpPr>
            <a:spLocks noGrp="1"/>
          </p:cNvSpPr>
          <p:nvPr>
            <p:ph type="title"/>
          </p:nvPr>
        </p:nvSpPr>
        <p:spPr/>
        <p:txBody>
          <a:bodyPr/>
          <a:lstStyle/>
          <a:p>
            <a:r>
              <a:rPr lang="ru-RU" dirty="0"/>
              <a:t>Выводы</a:t>
            </a:r>
          </a:p>
        </p:txBody>
      </p:sp>
      <p:sp>
        <p:nvSpPr>
          <p:cNvPr id="3" name="Объект 2">
            <a:extLst>
              <a:ext uri="{FF2B5EF4-FFF2-40B4-BE49-F238E27FC236}">
                <a16:creationId xmlns="" xmlns:a16="http://schemas.microsoft.com/office/drawing/2014/main" id="{A713BD86-85F9-4A0D-A492-F0DC45B5A066}"/>
              </a:ext>
            </a:extLst>
          </p:cNvPr>
          <p:cNvSpPr>
            <a:spLocks noGrp="1"/>
          </p:cNvSpPr>
          <p:nvPr>
            <p:ph idx="1"/>
          </p:nvPr>
        </p:nvSpPr>
        <p:spPr>
          <a:xfrm>
            <a:off x="960120" y="2587752"/>
            <a:ext cx="10022107" cy="3593592"/>
          </a:xfrm>
        </p:spPr>
        <p:txBody>
          <a:bodyPr>
            <a:normAutofit lnSpcReduction="10000"/>
          </a:bodyPr>
          <a:lstStyle/>
          <a:p>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Причинами </a:t>
            </a:r>
            <a:r>
              <a:rPr lang="ru-RU" sz="3200"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делинквентного</a:t>
            </a: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 поведения могут выступать нарушения или отсутствие социальных норм, конфликты между нормами субкультуры и главенствующей культуры, дефицит эмоционального контакта, тип воспитания, нарушение социализации и адаптации личности, неадекватное социальное научение и т.д.</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3839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A6EEBB0-ECD4-4814-991D-943B38E82EC1}"/>
              </a:ext>
            </a:extLst>
          </p:cNvPr>
          <p:cNvSpPr>
            <a:spLocks noGrp="1"/>
          </p:cNvSpPr>
          <p:nvPr>
            <p:ph type="title"/>
          </p:nvPr>
        </p:nvSpPr>
        <p:spPr/>
        <p:txBody>
          <a:bodyPr>
            <a:normAutofit/>
          </a:bodyPr>
          <a:lstStyle/>
          <a:p>
            <a:r>
              <a:rPr lang="ru-RU" sz="2400" dirty="0" err="1">
                <a:effectLst/>
                <a:latin typeface="Times New Roman" panose="02020603050405020304" pitchFamily="18" charset="0"/>
                <a:ea typeface="Calibri" panose="020F0502020204030204" pitchFamily="34" charset="0"/>
              </a:rPr>
              <a:t>Девиантность</a:t>
            </a:r>
            <a:r>
              <a:rPr lang="ru-RU" sz="2400" dirty="0">
                <a:effectLst/>
                <a:latin typeface="Times New Roman" panose="02020603050405020304" pitchFamily="18" charset="0"/>
                <a:ea typeface="Calibri" panose="020F0502020204030204" pitchFamily="34" charset="0"/>
              </a:rPr>
              <a:t> изучается в социологии и психологии</a:t>
            </a:r>
            <a:endParaRPr lang="ru-RU" sz="8000" dirty="0"/>
          </a:p>
        </p:txBody>
      </p:sp>
      <p:sp>
        <p:nvSpPr>
          <p:cNvPr id="3" name="Объект 2">
            <a:extLst>
              <a:ext uri="{FF2B5EF4-FFF2-40B4-BE49-F238E27FC236}">
                <a16:creationId xmlns="" xmlns:a16="http://schemas.microsoft.com/office/drawing/2014/main" id="{0AED15CC-84EA-4187-9480-2A39AC322F11}"/>
              </a:ext>
            </a:extLst>
          </p:cNvPr>
          <p:cNvSpPr>
            <a:spLocks noGrp="1"/>
          </p:cNvSpPr>
          <p:nvPr>
            <p:ph idx="1"/>
          </p:nvPr>
        </p:nvSpPr>
        <p:spPr/>
        <p:txBody>
          <a:bodyPr>
            <a:normAutofit/>
          </a:bodyPr>
          <a:lstStyle/>
          <a:p>
            <a:r>
              <a:rPr lang="ru-RU" sz="3600" dirty="0">
                <a:effectLst/>
                <a:latin typeface="Times New Roman" panose="02020603050405020304" pitchFamily="18" charset="0"/>
                <a:ea typeface="Calibri" panose="020F0502020204030204" pitchFamily="34" charset="0"/>
              </a:rPr>
              <a:t>Социология изучает </a:t>
            </a:r>
            <a:r>
              <a:rPr lang="ru-RU" sz="3600" dirty="0" err="1">
                <a:effectLst/>
                <a:latin typeface="Times New Roman" panose="02020603050405020304" pitchFamily="18" charset="0"/>
                <a:ea typeface="Calibri" panose="020F0502020204030204" pitchFamily="34" charset="0"/>
              </a:rPr>
              <a:t>девиантность</a:t>
            </a:r>
            <a:r>
              <a:rPr lang="ru-RU" sz="3600" dirty="0">
                <a:effectLst/>
                <a:latin typeface="Times New Roman" panose="02020603050405020304" pitchFamily="18" charset="0"/>
                <a:ea typeface="Calibri" panose="020F0502020204030204" pitchFamily="34" charset="0"/>
              </a:rPr>
              <a:t> как социальное явление и реакции общества на нее</a:t>
            </a:r>
          </a:p>
          <a:p>
            <a:endParaRPr lang="ru-RU" sz="3600" dirty="0">
              <a:latin typeface="Times New Roman" panose="02020603050405020304" pitchFamily="18" charset="0"/>
              <a:ea typeface="Calibri" panose="020F0502020204030204" pitchFamily="34" charset="0"/>
            </a:endParaRPr>
          </a:p>
          <a:p>
            <a:r>
              <a:rPr lang="ru-RU" sz="3600" dirty="0">
                <a:latin typeface="Times New Roman" panose="02020603050405020304" pitchFamily="18" charset="0"/>
                <a:ea typeface="Calibri" panose="020F0502020204030204" pitchFamily="34" charset="0"/>
              </a:rPr>
              <a:t>П</a:t>
            </a:r>
            <a:r>
              <a:rPr lang="ru-RU" sz="3600" dirty="0">
                <a:effectLst/>
                <a:latin typeface="Times New Roman" panose="02020603050405020304" pitchFamily="18" charset="0"/>
                <a:ea typeface="Calibri" panose="020F0502020204030204" pitchFamily="34" charset="0"/>
              </a:rPr>
              <a:t>сихология изучает индивидуальные девиации</a:t>
            </a:r>
            <a:endParaRPr lang="ru-RU" sz="4400" dirty="0"/>
          </a:p>
        </p:txBody>
      </p:sp>
    </p:spTree>
    <p:extLst>
      <p:ext uri="{BB962C8B-B14F-4D97-AF65-F5344CB8AC3E}">
        <p14:creationId xmlns:p14="http://schemas.microsoft.com/office/powerpoint/2010/main" val="10766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D22E1AE-DCDD-4538-B232-61B639FCAE02}"/>
              </a:ext>
            </a:extLst>
          </p:cNvPr>
          <p:cNvSpPr>
            <a:spLocks noGrp="1"/>
          </p:cNvSpPr>
          <p:nvPr>
            <p:ph type="title"/>
          </p:nvPr>
        </p:nvSpPr>
        <p:spPr/>
        <p:txBody>
          <a:bodyPr/>
          <a:lstStyle/>
          <a:p>
            <a:r>
              <a:rPr lang="ru-RU" dirty="0"/>
              <a:t>Выводы</a:t>
            </a:r>
          </a:p>
        </p:txBody>
      </p:sp>
      <p:sp>
        <p:nvSpPr>
          <p:cNvPr id="3" name="Объект 2">
            <a:extLst>
              <a:ext uri="{FF2B5EF4-FFF2-40B4-BE49-F238E27FC236}">
                <a16:creationId xmlns="" xmlns:a16="http://schemas.microsoft.com/office/drawing/2014/main" id="{01AF6A23-0353-4697-99C0-4EF0E93FEA7A}"/>
              </a:ext>
            </a:extLst>
          </p:cNvPr>
          <p:cNvSpPr>
            <a:spLocks noGrp="1"/>
          </p:cNvSpPr>
          <p:nvPr>
            <p:ph idx="1"/>
          </p:nvPr>
        </p:nvSpPr>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Отличия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делинквентного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поведения от криминального поведения находятся в оценке тяжести правонарушения и выраженности антиобщественного характера.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latin typeface="Times New Roman" panose="02020603050405020304" pitchFamily="18" charset="0"/>
                <a:ea typeface="Calibri" panose="020F0502020204030204" pitchFamily="34" charset="0"/>
              </a:rPr>
              <a:t>П</a:t>
            </a:r>
            <a:r>
              <a:rPr lang="ru-RU" sz="1800" dirty="0">
                <a:effectLst/>
                <a:latin typeface="Times New Roman" panose="02020603050405020304" pitchFamily="18" charset="0"/>
                <a:ea typeface="Calibri" panose="020F0502020204030204" pitchFamily="34" charset="0"/>
              </a:rPr>
              <a:t>рофилактика </a:t>
            </a:r>
            <a:r>
              <a:rPr lang="ru-RU" sz="1800" dirty="0" err="1">
                <a:effectLst/>
                <a:latin typeface="Times New Roman" panose="02020603050405020304" pitchFamily="18" charset="0"/>
                <a:ea typeface="Calibri" panose="020F0502020204030204" pitchFamily="34" charset="0"/>
              </a:rPr>
              <a:t>делинквентного</a:t>
            </a:r>
            <a:r>
              <a:rPr lang="ru-RU" sz="1800" dirty="0">
                <a:effectLst/>
                <a:latin typeface="Times New Roman" panose="02020603050405020304" pitchFamily="18" charset="0"/>
                <a:ea typeface="Calibri" panose="020F0502020204030204" pitchFamily="34" charset="0"/>
              </a:rPr>
              <a:t> поведения носит комплексный характер, а оценка рисков осуществляется с учетом детерминации поведения.</a:t>
            </a:r>
            <a:endParaRPr lang="ru-RU" dirty="0"/>
          </a:p>
        </p:txBody>
      </p:sp>
    </p:spTree>
    <p:extLst>
      <p:ext uri="{BB962C8B-B14F-4D97-AF65-F5344CB8AC3E}">
        <p14:creationId xmlns:p14="http://schemas.microsoft.com/office/powerpoint/2010/main" val="1047054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D700874-12D2-4BC6-A268-F3B9BC0C52EB}"/>
              </a:ext>
            </a:extLst>
          </p:cNvPr>
          <p:cNvSpPr>
            <a:spLocks noGrp="1"/>
          </p:cNvSpPr>
          <p:nvPr>
            <p:ph type="title"/>
          </p:nvPr>
        </p:nvSpPr>
        <p:spPr/>
        <p:txBody>
          <a:bodyPr>
            <a:noAutofit/>
          </a:bodyPr>
          <a:lstStyle/>
          <a:p>
            <a:r>
              <a:rPr lang="ru-RU" sz="4800" dirty="0"/>
              <a:t>Профилактика </a:t>
            </a:r>
            <a:br>
              <a:rPr lang="ru-RU" sz="4800" dirty="0"/>
            </a:br>
            <a:r>
              <a:rPr lang="ru-RU" sz="4800" dirty="0" err="1"/>
              <a:t>делинквентного</a:t>
            </a:r>
            <a:r>
              <a:rPr lang="ru-RU" sz="4800" dirty="0"/>
              <a:t> поведения</a:t>
            </a:r>
          </a:p>
        </p:txBody>
      </p:sp>
      <p:sp>
        <p:nvSpPr>
          <p:cNvPr id="3" name="Объект 2">
            <a:extLst>
              <a:ext uri="{FF2B5EF4-FFF2-40B4-BE49-F238E27FC236}">
                <a16:creationId xmlns="" xmlns:a16="http://schemas.microsoft.com/office/drawing/2014/main" id="{45AFA4D0-7181-4E20-ADB2-F3070DC24665}"/>
              </a:ext>
            </a:extLst>
          </p:cNvPr>
          <p:cNvSpPr>
            <a:spLocks noGrp="1"/>
          </p:cNvSpPr>
          <p:nvPr>
            <p:ph idx="1"/>
          </p:nvPr>
        </p:nvSpPr>
        <p:spPr/>
        <p:txBody>
          <a:bodyPr/>
          <a:lstStyle/>
          <a:p>
            <a:r>
              <a:rPr lang="ru-RU" sz="1800" dirty="0">
                <a:effectLst/>
                <a:latin typeface="+mj-lt"/>
                <a:ea typeface="Calibri" panose="020F0502020204030204" pitchFamily="34" charset="0"/>
              </a:rPr>
              <a:t>Носит комплексный характер, а оценка рисков осуществляется с учетом детерминации поведения.</a:t>
            </a:r>
          </a:p>
          <a:p>
            <a:endParaRPr lang="ru-RU" sz="1800" dirty="0">
              <a:effectLst/>
              <a:latin typeface="+mj-lt"/>
              <a:ea typeface="Calibri" panose="020F0502020204030204" pitchFamily="34" charset="0"/>
            </a:endParaRPr>
          </a:p>
          <a:p>
            <a:r>
              <a:rPr lang="ru-RU" sz="1800" dirty="0">
                <a:effectLst/>
                <a:latin typeface="+mj-lt"/>
                <a:ea typeface="Calibri" panose="020F0502020204030204" pitchFamily="34" charset="0"/>
              </a:rPr>
              <a:t>Профилактическая работа с подростками разделяется на:</a:t>
            </a:r>
          </a:p>
          <a:p>
            <a:r>
              <a:rPr lang="ru-RU" sz="1800" dirty="0">
                <a:effectLst/>
                <a:latin typeface="+mj-lt"/>
                <a:ea typeface="Calibri" panose="020F0502020204030204" pitchFamily="34" charset="0"/>
              </a:rPr>
              <a:t>Первичную профилактику</a:t>
            </a:r>
          </a:p>
          <a:p>
            <a:r>
              <a:rPr lang="ru-RU" sz="1800" dirty="0">
                <a:latin typeface="+mj-lt"/>
                <a:ea typeface="Calibri" panose="020F0502020204030204" pitchFamily="34" charset="0"/>
              </a:rPr>
              <a:t>В</a:t>
            </a:r>
            <a:r>
              <a:rPr lang="ru-RU" sz="1800" dirty="0">
                <a:effectLst/>
                <a:latin typeface="+mj-lt"/>
                <a:ea typeface="Calibri" panose="020F0502020204030204" pitchFamily="34" charset="0"/>
              </a:rPr>
              <a:t>торичную профилактику</a:t>
            </a:r>
          </a:p>
          <a:p>
            <a:r>
              <a:rPr lang="ru-RU" sz="1800" dirty="0">
                <a:effectLst/>
                <a:latin typeface="+mj-lt"/>
                <a:ea typeface="Calibri" panose="020F0502020204030204" pitchFamily="34" charset="0"/>
              </a:rPr>
              <a:t>Третичную профилактику. </a:t>
            </a:r>
            <a:endParaRPr lang="ru-RU" dirty="0">
              <a:latin typeface="+mj-lt"/>
            </a:endParaRPr>
          </a:p>
        </p:txBody>
      </p:sp>
    </p:spTree>
    <p:extLst>
      <p:ext uri="{BB962C8B-B14F-4D97-AF65-F5344CB8AC3E}">
        <p14:creationId xmlns:p14="http://schemas.microsoft.com/office/powerpoint/2010/main" val="479107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E8F13D-464E-4D68-817E-CD334EFBD805}"/>
              </a:ext>
            </a:extLst>
          </p:cNvPr>
          <p:cNvSpPr>
            <a:spLocks noGrp="1"/>
          </p:cNvSpPr>
          <p:nvPr>
            <p:ph type="title"/>
          </p:nvPr>
        </p:nvSpPr>
        <p:spPr/>
        <p:txBody>
          <a:bodyPr/>
          <a:lstStyle/>
          <a:p>
            <a:r>
              <a:rPr lang="ru-RU" dirty="0"/>
              <a:t>Литература</a:t>
            </a:r>
          </a:p>
        </p:txBody>
      </p:sp>
      <p:sp>
        <p:nvSpPr>
          <p:cNvPr id="3" name="Объект 2">
            <a:extLst>
              <a:ext uri="{FF2B5EF4-FFF2-40B4-BE49-F238E27FC236}">
                <a16:creationId xmlns="" xmlns:a16="http://schemas.microsoft.com/office/drawing/2014/main" id="{00C85669-16D1-4654-8484-3E57D4CFCDCA}"/>
              </a:ext>
            </a:extLst>
          </p:cNvPr>
          <p:cNvSpPr>
            <a:spLocks noGrp="1"/>
          </p:cNvSpPr>
          <p:nvPr>
            <p:ph idx="1"/>
          </p:nvPr>
        </p:nvSpPr>
        <p:spPr>
          <a:xfrm>
            <a:off x="452487" y="2587752"/>
            <a:ext cx="11623249" cy="3952434"/>
          </a:xfrm>
        </p:spPr>
        <p:txBody>
          <a:bodyPr>
            <a:normAutofit fontScale="32500" lnSpcReduction="20000"/>
          </a:bodyPr>
          <a:lstStyle/>
          <a:p>
            <a:r>
              <a:rPr lang="ru-RU" sz="3400" dirty="0" err="1"/>
              <a:t>Змановская</a:t>
            </a:r>
            <a:r>
              <a:rPr lang="ru-RU" sz="3400" dirty="0"/>
              <a:t> Е.В. </a:t>
            </a:r>
            <a:r>
              <a:rPr lang="ru-RU" sz="3400" dirty="0" err="1"/>
              <a:t>Девиантология</a:t>
            </a:r>
            <a:r>
              <a:rPr lang="ru-RU" sz="3400" dirty="0"/>
              <a:t> (психология отклоняющегося поведения). </a:t>
            </a:r>
          </a:p>
          <a:p>
            <a:r>
              <a:rPr lang="ru-RU" sz="3400" dirty="0" err="1"/>
              <a:t>Клейберг</a:t>
            </a:r>
            <a:r>
              <a:rPr lang="ru-RU" sz="3400" dirty="0"/>
              <a:t> Ю.А. Девиантное поведение в вопросах и ответах. Корнилова Т.В. Подростки групп риска.</a:t>
            </a:r>
          </a:p>
          <a:p>
            <a:r>
              <a:rPr lang="ru-RU" sz="3400" dirty="0" err="1"/>
              <a:t>Реан</a:t>
            </a:r>
            <a:r>
              <a:rPr lang="ru-RU" sz="3400" dirty="0"/>
              <a:t> А.А. Психология подростка</a:t>
            </a:r>
          </a:p>
          <a:p>
            <a:r>
              <a:rPr lang="ru-RU" sz="3400" dirty="0"/>
              <a:t>Рудакова И.А. Девиантное поведение.</a:t>
            </a:r>
          </a:p>
          <a:p>
            <a:r>
              <a:rPr lang="ru-RU" sz="3400" dirty="0"/>
              <a:t>Таланов С.Л. Социология девиантного поведения.</a:t>
            </a:r>
          </a:p>
          <a:p>
            <a:r>
              <a:rPr lang="ru-RU" sz="3400" dirty="0"/>
              <a:t>Зарецкая О.В. Зависимость от компьютерных онлайн-игр как разновидность </a:t>
            </a:r>
            <a:r>
              <a:rPr lang="ru-RU" sz="3400" dirty="0" err="1"/>
              <a:t>аддиктивного</a:t>
            </a:r>
            <a:r>
              <a:rPr lang="ru-RU" sz="3400" dirty="0"/>
              <a:t> поведения.</a:t>
            </a:r>
          </a:p>
          <a:p>
            <a:r>
              <a:rPr lang="ru-RU" sz="3400" dirty="0"/>
              <a:t>Баженов В.П. Психологические механизмы коррекции девиантного поведения школьников.</a:t>
            </a:r>
          </a:p>
          <a:p>
            <a:r>
              <a:rPr lang="ru-RU" sz="3400" dirty="0"/>
              <a:t>Зарецкий В.К. Три главные проблемы подростка с девиантным поведением: почему возникают? Как помочь?</a:t>
            </a:r>
          </a:p>
          <a:p>
            <a:r>
              <a:rPr lang="ru-RU" sz="3400" dirty="0"/>
              <a:t>Ковальчук М.А. Девиантное поведение. Профилактика, коррекция, реабилитация.</a:t>
            </a:r>
          </a:p>
          <a:p>
            <a:r>
              <a:rPr lang="ru-RU" sz="3400" dirty="0"/>
              <a:t>Колесникова Г.И. </a:t>
            </a:r>
            <a:r>
              <a:rPr lang="ru-RU" sz="3400" dirty="0" err="1"/>
              <a:t>Девиантология</a:t>
            </a:r>
            <a:r>
              <a:rPr lang="ru-RU" sz="3400" dirty="0"/>
              <a:t>.</a:t>
            </a:r>
          </a:p>
          <a:p>
            <a:r>
              <a:rPr lang="ru-RU" sz="3400" dirty="0" err="1"/>
              <a:t>Мазниченко</a:t>
            </a:r>
            <a:r>
              <a:rPr lang="ru-RU" sz="3400" dirty="0"/>
              <a:t> М.А. Воспитательные ситуации как метод комплексной профилактики социальных зависимостей подростков.</a:t>
            </a:r>
          </a:p>
          <a:p>
            <a:r>
              <a:rPr lang="ru-RU" sz="3400" dirty="0"/>
              <a:t>Москвина Е.В. </a:t>
            </a:r>
            <a:r>
              <a:rPr lang="ru-RU" sz="3400" dirty="0" err="1"/>
              <a:t>Корреккционно</a:t>
            </a:r>
            <a:r>
              <a:rPr lang="ru-RU" sz="3400" dirty="0"/>
              <a:t>-развивающая среда специального учебно-воспитательного учреждения как условие ресоциализации подростков </a:t>
            </a:r>
            <a:r>
              <a:rPr lang="ru-RU" sz="3400" dirty="0" err="1"/>
              <a:t>делинквентного</a:t>
            </a:r>
            <a:r>
              <a:rPr lang="ru-RU" sz="3400" dirty="0"/>
              <a:t> поведения.</a:t>
            </a:r>
            <a:endParaRPr lang="ru-RU" dirty="0"/>
          </a:p>
        </p:txBody>
      </p:sp>
    </p:spTree>
    <p:extLst>
      <p:ext uri="{BB962C8B-B14F-4D97-AF65-F5344CB8AC3E}">
        <p14:creationId xmlns:p14="http://schemas.microsoft.com/office/powerpoint/2010/main" val="3670281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01134"/>
            <a:ext cx="12192000" cy="3268135"/>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4000" dirty="0" err="1">
                <a:solidFill>
                  <a:prstClr val="white"/>
                </a:solidFill>
                <a:latin typeface="Arial" pitchFamily="34" charset="0"/>
                <a:cs typeface="Arial" pitchFamily="34" charset="0"/>
              </a:rPr>
              <a:t>Девиантное</a:t>
            </a:r>
            <a:r>
              <a:rPr lang="ru-RU" sz="4000" dirty="0">
                <a:solidFill>
                  <a:prstClr val="white"/>
                </a:solidFill>
                <a:latin typeface="Arial" pitchFamily="34" charset="0"/>
                <a:cs typeface="Arial" pitchFamily="34" charset="0"/>
              </a:rPr>
              <a:t> поведение в информационном пространстве: причины возникновения и превентивные меры</a:t>
            </a:r>
          </a:p>
        </p:txBody>
      </p:sp>
      <p:pic>
        <p:nvPicPr>
          <p:cNvPr id="9" name="Picture 2"/>
          <p:cNvPicPr>
            <a:picLocks noChangeAspect="1" noChangeArrowheads="1"/>
          </p:cNvPicPr>
          <p:nvPr/>
        </p:nvPicPr>
        <p:blipFill>
          <a:blip r:embed="rId2" cstate="print">
            <a:lum/>
          </a:blip>
          <a:srcRect t="9485" r="87388" b="77388"/>
          <a:stretch>
            <a:fillRect/>
          </a:stretch>
        </p:blipFill>
        <p:spPr bwMode="auto">
          <a:xfrm>
            <a:off x="10703624" y="5986573"/>
            <a:ext cx="1488376" cy="871428"/>
          </a:xfrm>
          <a:prstGeom prst="rect">
            <a:avLst/>
          </a:prstGeom>
          <a:noFill/>
          <a:ln w="9525">
            <a:noFill/>
            <a:miter lim="800000"/>
            <a:headEnd/>
            <a:tailEnd/>
          </a:ln>
        </p:spPr>
      </p:pic>
    </p:spTree>
    <p:extLst>
      <p:ext uri="{BB962C8B-B14F-4D97-AF65-F5344CB8AC3E}">
        <p14:creationId xmlns:p14="http://schemas.microsoft.com/office/powerpoint/2010/main" val="18747166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 name="Подзаголовок 4"/>
          <p:cNvSpPr>
            <a:spLocks noGrp="1"/>
          </p:cNvSpPr>
          <p:nvPr>
            <p:ph type="subTitle" idx="1"/>
          </p:nvPr>
        </p:nvSpPr>
        <p:spPr>
          <a:xfrm>
            <a:off x="372537" y="118539"/>
            <a:ext cx="9482667" cy="6857999"/>
          </a:xfrm>
        </p:spPr>
        <p:txBody>
          <a:bodyPr>
            <a:noAutofit/>
          </a:bodyPr>
          <a:lstStyle/>
          <a:p>
            <a:pPr algn="just" fontAlgn="base"/>
            <a:endParaRPr lang="ru-RU" sz="133" b="1" dirty="0">
              <a:solidFill>
                <a:schemeClr val="bg1"/>
              </a:solidFill>
              <a:latin typeface="Arial" pitchFamily="34" charset="0"/>
              <a:cs typeface="Arial" pitchFamily="34" charset="0"/>
            </a:endParaRPr>
          </a:p>
          <a:p>
            <a:pPr algn="just" fontAlgn="base"/>
            <a:r>
              <a:rPr lang="ru-RU" b="1" dirty="0">
                <a:solidFill>
                  <a:schemeClr val="bg1"/>
                </a:solidFill>
                <a:latin typeface="Arial" pitchFamily="34" charset="0"/>
                <a:cs typeface="Arial" pitchFamily="34" charset="0"/>
              </a:rPr>
              <a:t>На X Конгрессе ООН по предупреждению преступности и обращению с правонарушителями </a:t>
            </a:r>
          </a:p>
          <a:p>
            <a:pPr algn="just" fontAlgn="base"/>
            <a:r>
              <a:rPr lang="ru-RU" b="1" dirty="0">
                <a:solidFill>
                  <a:schemeClr val="bg1"/>
                </a:solidFill>
                <a:latin typeface="Arial" pitchFamily="34" charset="0"/>
                <a:cs typeface="Arial" pitchFamily="34" charset="0"/>
              </a:rPr>
              <a:t>на симпозиуме по проблемам</a:t>
            </a:r>
          </a:p>
          <a:p>
            <a:pPr algn="just" fontAlgn="base"/>
            <a:r>
              <a:rPr lang="ru-RU" b="1" dirty="0">
                <a:solidFill>
                  <a:schemeClr val="bg1"/>
                </a:solidFill>
                <a:latin typeface="Arial" pitchFamily="34" charset="0"/>
                <a:cs typeface="Arial" pitchFamily="34" charset="0"/>
              </a:rPr>
              <a:t>преступлений, связанных</a:t>
            </a:r>
          </a:p>
          <a:p>
            <a:pPr algn="just" fontAlgn="base"/>
            <a:r>
              <a:rPr lang="ru-RU" b="1" dirty="0">
                <a:solidFill>
                  <a:schemeClr val="bg1"/>
                </a:solidFill>
                <a:latin typeface="Arial" pitchFamily="34" charset="0"/>
                <a:cs typeface="Arial" pitchFamily="34" charset="0"/>
              </a:rPr>
              <a:t>с компьютерами</a:t>
            </a:r>
          </a:p>
          <a:p>
            <a:pPr algn="just" fontAlgn="base"/>
            <a:r>
              <a:rPr lang="ru-RU" b="1" dirty="0">
                <a:solidFill>
                  <a:schemeClr val="bg1"/>
                </a:solidFill>
                <a:latin typeface="Arial" pitchFamily="34" charset="0"/>
                <a:cs typeface="Arial" pitchFamily="34" charset="0"/>
              </a:rPr>
              <a:t>и компьютерными </a:t>
            </a:r>
          </a:p>
          <a:p>
            <a:pPr algn="just" fontAlgn="base"/>
            <a:r>
              <a:rPr lang="ru-RU" b="1" dirty="0">
                <a:solidFill>
                  <a:schemeClr val="bg1"/>
                </a:solidFill>
                <a:latin typeface="Arial" pitchFamily="34" charset="0"/>
                <a:cs typeface="Arial" pitchFamily="34" charset="0"/>
              </a:rPr>
              <a:t>сетями, понятие </a:t>
            </a:r>
          </a:p>
          <a:p>
            <a:pPr algn="just" fontAlgn="base"/>
            <a:r>
              <a:rPr lang="ru-RU" b="1" dirty="0">
                <a:solidFill>
                  <a:schemeClr val="bg1"/>
                </a:solidFill>
                <a:latin typeface="Arial" pitchFamily="34" charset="0"/>
                <a:cs typeface="Arial" pitchFamily="34" charset="0"/>
              </a:rPr>
              <a:t>о </a:t>
            </a:r>
            <a:r>
              <a:rPr lang="ru-RU" b="1" dirty="0" err="1">
                <a:solidFill>
                  <a:schemeClr val="bg1"/>
                </a:solidFill>
                <a:latin typeface="Arial" pitchFamily="34" charset="0"/>
                <a:cs typeface="Arial" pitchFamily="34" charset="0"/>
              </a:rPr>
              <a:t>киберпреступлении</a:t>
            </a:r>
            <a:endParaRPr lang="ru-RU" b="1" dirty="0">
              <a:solidFill>
                <a:schemeClr val="bg1"/>
              </a:solidFill>
              <a:latin typeface="Arial" pitchFamily="34" charset="0"/>
              <a:cs typeface="Arial" pitchFamily="34" charset="0"/>
            </a:endParaRPr>
          </a:p>
          <a:p>
            <a:pPr algn="just" fontAlgn="base"/>
            <a:r>
              <a:rPr lang="ru-RU" b="1" dirty="0">
                <a:solidFill>
                  <a:schemeClr val="bg1"/>
                </a:solidFill>
                <a:latin typeface="Arial" pitchFamily="34" charset="0"/>
                <a:cs typeface="Arial" pitchFamily="34" charset="0"/>
              </a:rPr>
              <a:t>рассматривалось </a:t>
            </a:r>
          </a:p>
          <a:p>
            <a:pPr algn="just" fontAlgn="base"/>
            <a:r>
              <a:rPr lang="ru-RU" b="1" dirty="0">
                <a:solidFill>
                  <a:schemeClr val="bg1"/>
                </a:solidFill>
                <a:latin typeface="Arial" pitchFamily="34" charset="0"/>
                <a:cs typeface="Arial" pitchFamily="34" charset="0"/>
              </a:rPr>
              <a:t>с точки зрения</a:t>
            </a:r>
          </a:p>
          <a:p>
            <a:pPr algn="just" fontAlgn="base"/>
            <a:endParaRPr lang="ru-RU" sz="4800" b="1" dirty="0">
              <a:solidFill>
                <a:schemeClr val="bg1"/>
              </a:solidFill>
              <a:latin typeface="Arial" pitchFamily="34" charset="0"/>
              <a:cs typeface="Arial" pitchFamily="34" charset="0"/>
            </a:endParaRPr>
          </a:p>
          <a:p>
            <a:pPr algn="just" fontAlgn="base"/>
            <a:r>
              <a:rPr lang="ru-RU" sz="4800" b="1" dirty="0">
                <a:solidFill>
                  <a:schemeClr val="bg1"/>
                </a:solidFill>
                <a:latin typeface="Arial" pitchFamily="34" charset="0"/>
                <a:cs typeface="Arial" pitchFamily="34" charset="0"/>
              </a:rPr>
              <a:t>   двух</a:t>
            </a:r>
            <a:r>
              <a:rPr lang="ru-RU" sz="4400" b="1" dirty="0">
                <a:solidFill>
                  <a:schemeClr val="bg1"/>
                </a:solidFill>
                <a:latin typeface="Arial" pitchFamily="34" charset="0"/>
                <a:cs typeface="Arial" pitchFamily="34" charset="0"/>
              </a:rPr>
              <a:t> аспектов:</a:t>
            </a:r>
          </a:p>
        </p:txBody>
      </p:sp>
    </p:spTree>
    <p:extLst>
      <p:ext uri="{BB962C8B-B14F-4D97-AF65-F5344CB8AC3E}">
        <p14:creationId xmlns:p14="http://schemas.microsoft.com/office/powerpoint/2010/main" val="3888803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1367" y="1375809"/>
            <a:ext cx="11489267" cy="5262979"/>
          </a:xfrm>
          <a:prstGeom prst="rect">
            <a:avLst/>
          </a:prstGeom>
        </p:spPr>
        <p:txBody>
          <a:bodyPr wrap="square" lIns="91440" tIns="45720" rIns="91440" bIns="45720">
            <a:spAutoFit/>
          </a:bodyPr>
          <a:lstStyle/>
          <a:p>
            <a:pPr algn="just" defTabSz="914377" fontAlgn="base"/>
            <a:r>
              <a:rPr lang="ru-RU" sz="2400" b="1" dirty="0">
                <a:solidFill>
                  <a:prstClr val="black"/>
                </a:solidFill>
                <a:latin typeface="Arial" pitchFamily="34" charset="0"/>
                <a:cs typeface="Arial" pitchFamily="34" charset="0"/>
              </a:rPr>
              <a:t>(компьютерное преступление): любое противоправное деяние, совершенное посредством электронных операций, целью которого является безопасность компьютерных систем и обрабатываемых ими данных.</a:t>
            </a:r>
          </a:p>
          <a:p>
            <a:pPr algn="just" defTabSz="914377" fontAlgn="base"/>
            <a:endParaRPr lang="ru-RU" sz="2400" b="1" dirty="0">
              <a:solidFill>
                <a:prstClr val="black"/>
              </a:solidFill>
              <a:latin typeface="Arial" pitchFamily="34" charset="0"/>
              <a:cs typeface="Arial" pitchFamily="34" charset="0"/>
            </a:endParaRPr>
          </a:p>
          <a:p>
            <a:pPr algn="just" defTabSz="914377" fontAlgn="base"/>
            <a:endParaRPr lang="ru-RU" sz="2400" b="1" dirty="0">
              <a:solidFill>
                <a:prstClr val="black"/>
              </a:solidFill>
              <a:latin typeface="Arial" pitchFamily="34" charset="0"/>
              <a:cs typeface="Arial" pitchFamily="34" charset="0"/>
            </a:endParaRPr>
          </a:p>
          <a:p>
            <a:pPr algn="just" defTabSz="914377" fontAlgn="base"/>
            <a:endParaRPr lang="ru-RU" sz="2400" b="1" dirty="0">
              <a:solidFill>
                <a:prstClr val="black"/>
              </a:solidFill>
              <a:latin typeface="Arial" pitchFamily="34" charset="0"/>
              <a:cs typeface="Arial" pitchFamily="34" charset="0"/>
            </a:endParaRPr>
          </a:p>
          <a:p>
            <a:pPr algn="just" defTabSz="914377" fontAlgn="base"/>
            <a:endParaRPr lang="ru-RU" sz="2400" b="1" dirty="0">
              <a:solidFill>
                <a:prstClr val="black"/>
              </a:solidFill>
              <a:latin typeface="Arial" pitchFamily="34" charset="0"/>
              <a:cs typeface="Arial" pitchFamily="34" charset="0"/>
            </a:endParaRPr>
          </a:p>
          <a:p>
            <a:pPr algn="just" defTabSz="914377" fontAlgn="base"/>
            <a:r>
              <a:rPr lang="ru-RU" sz="2400" b="1" dirty="0">
                <a:solidFill>
                  <a:prstClr val="black"/>
                </a:solidFill>
                <a:latin typeface="Arial" pitchFamily="34" charset="0"/>
                <a:cs typeface="Arial" pitchFamily="34" charset="0"/>
              </a:rPr>
              <a:t>(как преступление, связанное с компьютерами): любое противоправное деяние, совершенное посредством </a:t>
            </a:r>
            <a:br>
              <a:rPr lang="ru-RU" sz="2400" b="1" dirty="0">
                <a:solidFill>
                  <a:prstClr val="black"/>
                </a:solidFill>
                <a:latin typeface="Arial" pitchFamily="34" charset="0"/>
                <a:cs typeface="Arial" pitchFamily="34" charset="0"/>
              </a:rPr>
            </a:br>
            <a:r>
              <a:rPr lang="ru-RU" sz="2400" b="1" dirty="0">
                <a:solidFill>
                  <a:prstClr val="black"/>
                </a:solidFill>
                <a:latin typeface="Arial" pitchFamily="34" charset="0"/>
                <a:cs typeface="Arial" pitchFamily="34" charset="0"/>
              </a:rPr>
              <a:t>или связанное с компьютерами, компьютерными системами или сетями, включая незаконное владение </a:t>
            </a:r>
            <a:br>
              <a:rPr lang="ru-RU" sz="2400" b="1" dirty="0">
                <a:solidFill>
                  <a:prstClr val="black"/>
                </a:solidFill>
                <a:latin typeface="Arial" pitchFamily="34" charset="0"/>
                <a:cs typeface="Arial" pitchFamily="34" charset="0"/>
              </a:rPr>
            </a:br>
            <a:r>
              <a:rPr lang="ru-RU" sz="2400" b="1" dirty="0">
                <a:solidFill>
                  <a:prstClr val="black"/>
                </a:solidFill>
                <a:latin typeface="Arial" pitchFamily="34" charset="0"/>
                <a:cs typeface="Arial" pitchFamily="34" charset="0"/>
              </a:rPr>
              <a:t>и предложение или распространение информации посредством компьютерных систем или сетей.</a:t>
            </a:r>
          </a:p>
        </p:txBody>
      </p:sp>
      <p:sp>
        <p:nvSpPr>
          <p:cNvPr id="5" name="Прямоугольник 4"/>
          <p:cNvSpPr/>
          <p:nvPr/>
        </p:nvSpPr>
        <p:spPr>
          <a:xfrm>
            <a:off x="0" y="211676"/>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fontAlgn="base"/>
            <a:r>
              <a:rPr lang="ru-RU" sz="3200" b="1" dirty="0">
                <a:solidFill>
                  <a:prstClr val="white"/>
                </a:solidFill>
                <a:latin typeface="Arial" pitchFamily="34" charset="0"/>
                <a:cs typeface="Arial" pitchFamily="34" charset="0"/>
              </a:rPr>
              <a:t>КИБЕРПРЕСТУПЛЕНИЕ В УЗКОМ СМЫСЛЕ </a:t>
            </a:r>
          </a:p>
        </p:txBody>
      </p:sp>
      <p:sp>
        <p:nvSpPr>
          <p:cNvPr id="6" name="Прямоугольник 5"/>
          <p:cNvSpPr/>
          <p:nvPr/>
        </p:nvSpPr>
        <p:spPr>
          <a:xfrm>
            <a:off x="0" y="3014143"/>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fontAlgn="base"/>
            <a:r>
              <a:rPr lang="ru-RU" sz="3200" b="1" dirty="0">
                <a:solidFill>
                  <a:prstClr val="white"/>
                </a:solidFill>
                <a:latin typeface="Arial" pitchFamily="34" charset="0"/>
                <a:cs typeface="Arial" pitchFamily="34" charset="0"/>
              </a:rPr>
              <a:t>КИБЕРПРЕСТУПЛЕНИЕ В ШИРОКОМ СМЫСЛЕ </a:t>
            </a:r>
          </a:p>
        </p:txBody>
      </p:sp>
    </p:spTree>
    <p:extLst>
      <p:ext uri="{BB962C8B-B14F-4D97-AF65-F5344CB8AC3E}">
        <p14:creationId xmlns:p14="http://schemas.microsoft.com/office/powerpoint/2010/main" val="115164310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yberwarlaw.eu/file/hacker-750x400.jpg"/>
          <p:cNvPicPr>
            <a:picLocks noChangeAspect="1" noChangeArrowheads="1"/>
          </p:cNvPicPr>
          <p:nvPr/>
        </p:nvPicPr>
        <p:blipFill>
          <a:blip r:embed="rId2" cstate="print">
            <a:duotone>
              <a:prstClr val="black"/>
              <a:schemeClr val="accent1">
                <a:tint val="45000"/>
                <a:satMod val="400000"/>
              </a:schemeClr>
            </a:duotone>
            <a:lum bright="-25000" contrast="-74000"/>
            <a:extLst>
              <a:ext uri="{BEBA8EAE-BF5A-486C-A8C5-ECC9F3942E4B}">
                <a14:imgProps xmlns:a14="http://schemas.microsoft.com/office/drawing/2010/main">
                  <a14:imgLayer r:embed="rId3">
                    <a14:imgEffect>
                      <a14:brightnessContrast bright="-12000" contrast="9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4001" y="325775"/>
            <a:ext cx="11599332" cy="6391814"/>
          </a:xfrm>
          <a:prstGeom prst="rect">
            <a:avLst/>
          </a:prstGeom>
        </p:spPr>
        <p:txBody>
          <a:bodyPr wrap="square" lIns="91440" tIns="45720" rIns="91440" bIns="45720">
            <a:spAutoFit/>
          </a:bodyPr>
          <a:lstStyle/>
          <a:p>
            <a:pPr defTabSz="914377" fontAlgn="base"/>
            <a:endParaRPr lang="ru-RU" sz="1067" b="1" dirty="0">
              <a:solidFill>
                <a:prstClr val="white"/>
              </a:solidFill>
              <a:latin typeface="Times New Roman" panose="02020603050405020304" pitchFamily="18" charset="0"/>
              <a:cs typeface="Times New Roman" panose="02020603050405020304" pitchFamily="18" charset="0"/>
            </a:endParaRPr>
          </a:p>
          <a:p>
            <a:pPr defTabSz="914377" fontAlgn="base"/>
            <a:r>
              <a:rPr lang="ru-RU" sz="2400" b="1" dirty="0">
                <a:solidFill>
                  <a:prstClr val="white"/>
                </a:solidFill>
                <a:latin typeface="Arial" pitchFamily="34" charset="0"/>
                <a:cs typeface="Arial" pitchFamily="34" charset="0"/>
              </a:rPr>
              <a:t>КИБЕРПРЕСТУПЛЕНИЯ делятся на: </a:t>
            </a:r>
          </a:p>
          <a:p>
            <a:pPr defTabSz="914377" fontAlgn="base"/>
            <a:endParaRPr lang="ru-RU" sz="1867" b="1" dirty="0">
              <a:solidFill>
                <a:prstClr val="white"/>
              </a:solidFill>
              <a:latin typeface="Arial" pitchFamily="34" charset="0"/>
              <a:cs typeface="Arial" pitchFamily="34" charset="0"/>
            </a:endParaRPr>
          </a:p>
          <a:p>
            <a:pPr algn="ctr" defTabSz="914377" fontAlgn="base"/>
            <a:r>
              <a:rPr lang="ru-RU" sz="2400" b="1" dirty="0">
                <a:solidFill>
                  <a:srgbClr val="5B9BD5">
                    <a:lumMod val="60000"/>
                    <a:lumOff val="40000"/>
                  </a:srgbClr>
                </a:solidFill>
                <a:latin typeface="Arial" pitchFamily="34" charset="0"/>
                <a:cs typeface="Arial" pitchFamily="34" charset="0"/>
              </a:rPr>
              <a:t>- насильственные</a:t>
            </a:r>
            <a:r>
              <a:rPr lang="ru-RU" sz="2400" b="1" i="1" dirty="0">
                <a:solidFill>
                  <a:srgbClr val="5B9BD5">
                    <a:lumMod val="60000"/>
                    <a:lumOff val="40000"/>
                  </a:srgbClr>
                </a:solidFill>
                <a:latin typeface="Arial" pitchFamily="34" charset="0"/>
                <a:cs typeface="Arial" pitchFamily="34" charset="0"/>
              </a:rPr>
              <a:t>, </a:t>
            </a:r>
            <a:r>
              <a:rPr lang="ru-RU" sz="2400" b="1" dirty="0">
                <a:solidFill>
                  <a:srgbClr val="5B9BD5">
                    <a:lumMod val="60000"/>
                    <a:lumOff val="40000"/>
                  </a:srgbClr>
                </a:solidFill>
                <a:latin typeface="Arial" pitchFamily="34" charset="0"/>
                <a:cs typeface="Arial" pitchFamily="34" charset="0"/>
              </a:rPr>
              <a:t>или иные потенциально опасные</a:t>
            </a:r>
          </a:p>
          <a:p>
            <a:pPr algn="ctr" defTabSz="914377" fontAlgn="base"/>
            <a:endParaRPr lang="ru-RU" sz="1467" b="1" dirty="0">
              <a:solidFill>
                <a:prstClr val="white"/>
              </a:solidFill>
              <a:latin typeface="Arial" pitchFamily="34" charset="0"/>
              <a:cs typeface="Arial" pitchFamily="34" charset="0"/>
            </a:endParaRPr>
          </a:p>
          <a:p>
            <a:pPr algn="r" defTabSz="914377" fontAlgn="base"/>
            <a:r>
              <a:rPr lang="ru-RU" sz="2400" dirty="0">
                <a:solidFill>
                  <a:prstClr val="white"/>
                </a:solidFill>
                <a:latin typeface="Arial" pitchFamily="34" charset="0"/>
                <a:cs typeface="Arial" pitchFamily="34" charset="0"/>
              </a:rPr>
              <a:t>УГРОЗА ФИЗИЧЕСКОЙ РАСПРАВЫ</a:t>
            </a:r>
          </a:p>
          <a:p>
            <a:pPr algn="r" defTabSz="914377" fontAlgn="base"/>
            <a:r>
              <a:rPr lang="ru-RU" sz="2400" dirty="0">
                <a:solidFill>
                  <a:prstClr val="white"/>
                </a:solidFill>
                <a:latin typeface="Arial" pitchFamily="34" charset="0"/>
                <a:cs typeface="Arial" pitchFamily="34" charset="0"/>
              </a:rPr>
              <a:t> ДЕТСКАЯ ПОРНОГРАФИЯ</a:t>
            </a:r>
          </a:p>
          <a:p>
            <a:pPr algn="r" defTabSz="914377" fontAlgn="base"/>
            <a:r>
              <a:rPr lang="ru-RU" sz="2400" dirty="0">
                <a:solidFill>
                  <a:prstClr val="white"/>
                </a:solidFill>
                <a:latin typeface="Arial" pitchFamily="34" charset="0"/>
                <a:cs typeface="Arial" pitchFamily="34" charset="0"/>
              </a:rPr>
              <a:t> КИБЕРПРЕСЛЕДОВАНИЕ</a:t>
            </a:r>
          </a:p>
          <a:p>
            <a:pPr algn="r" defTabSz="914377" fontAlgn="base"/>
            <a:r>
              <a:rPr lang="ru-RU" sz="2400" dirty="0">
                <a:solidFill>
                  <a:prstClr val="white"/>
                </a:solidFill>
                <a:latin typeface="Arial" pitchFamily="34" charset="0"/>
                <a:cs typeface="Arial" pitchFamily="34" charset="0"/>
              </a:rPr>
              <a:t> КИБЕРТЕРРОРИЗМ</a:t>
            </a:r>
          </a:p>
          <a:p>
            <a:pPr algn="just" defTabSz="914377" fontAlgn="base"/>
            <a:endParaRPr lang="ru-RU" sz="1467" b="1" dirty="0">
              <a:solidFill>
                <a:prstClr val="white"/>
              </a:solidFill>
              <a:latin typeface="Arial" pitchFamily="34" charset="0"/>
              <a:cs typeface="Arial" pitchFamily="34" charset="0"/>
            </a:endParaRPr>
          </a:p>
          <a:p>
            <a:pPr algn="ctr" defTabSz="914377" fontAlgn="base"/>
            <a:r>
              <a:rPr lang="ru-RU" sz="2400" b="1" dirty="0">
                <a:solidFill>
                  <a:srgbClr val="5B9BD5">
                    <a:lumMod val="60000"/>
                    <a:lumOff val="40000"/>
                  </a:srgbClr>
                </a:solidFill>
                <a:latin typeface="Arial" pitchFamily="34" charset="0"/>
                <a:cs typeface="Arial" pitchFamily="34" charset="0"/>
              </a:rPr>
              <a:t>- ненасильственные преступления</a:t>
            </a:r>
          </a:p>
          <a:p>
            <a:pPr marL="457189" indent="-457189" algn="just" defTabSz="914377" fontAlgn="base">
              <a:buFontTx/>
              <a:buChar char="-"/>
            </a:pPr>
            <a:endParaRPr lang="ru-RU" sz="1467" b="1" dirty="0">
              <a:solidFill>
                <a:prstClr val="white"/>
              </a:solidFill>
              <a:latin typeface="Arial" pitchFamily="34" charset="0"/>
              <a:cs typeface="Arial" pitchFamily="34" charset="0"/>
            </a:endParaRPr>
          </a:p>
          <a:p>
            <a:pPr defTabSz="914377" fontAlgn="base"/>
            <a:r>
              <a:rPr lang="ru-RU" sz="2400" dirty="0">
                <a:solidFill>
                  <a:prstClr val="white"/>
                </a:solidFill>
                <a:latin typeface="Arial" pitchFamily="34" charset="0"/>
                <a:cs typeface="Arial" pitchFamily="34" charset="0"/>
              </a:rPr>
              <a:t>ПРОТИВОПРАВНОЕ НАРУШЕНИЕ АВТОРСКОГО ПРАВА КИБЕРВОРОВСТВО</a:t>
            </a:r>
          </a:p>
          <a:p>
            <a:pPr defTabSz="914377" fontAlgn="base"/>
            <a:r>
              <a:rPr lang="ru-RU" sz="2400" dirty="0">
                <a:solidFill>
                  <a:prstClr val="white"/>
                </a:solidFill>
                <a:latin typeface="Arial" pitchFamily="34" charset="0"/>
                <a:cs typeface="Arial" pitchFamily="34" charset="0"/>
              </a:rPr>
              <a:t>КИБЕРМОШЕННИЧЕСТВО</a:t>
            </a:r>
          </a:p>
          <a:p>
            <a:pPr defTabSz="914377" fontAlgn="base"/>
            <a:r>
              <a:rPr lang="ru-RU" sz="2400" dirty="0">
                <a:solidFill>
                  <a:prstClr val="white"/>
                </a:solidFill>
                <a:latin typeface="Arial" pitchFamily="34" charset="0"/>
                <a:cs typeface="Arial" pitchFamily="34" charset="0"/>
              </a:rPr>
              <a:t>РЕКЛАМА УСЛУГ ПРОСТИТУЦИИ В СЕТИ ИНТЕРНЕТ</a:t>
            </a:r>
          </a:p>
          <a:p>
            <a:pPr defTabSz="914377" fontAlgn="base"/>
            <a:r>
              <a:rPr lang="ru-RU" sz="2400" dirty="0">
                <a:solidFill>
                  <a:prstClr val="white"/>
                </a:solidFill>
                <a:latin typeface="Arial" pitchFamily="34" charset="0"/>
                <a:cs typeface="Arial" pitchFamily="34" charset="0"/>
              </a:rPr>
              <a:t>НЕЗАКОННЫЙ ОБОРОТ НАРКОТИКОВ В СЕТИ ИНТЕРНЕТ</a:t>
            </a:r>
          </a:p>
          <a:p>
            <a:pPr defTabSz="914377" fontAlgn="base"/>
            <a:r>
              <a:rPr lang="ru-RU" sz="2400" dirty="0">
                <a:solidFill>
                  <a:prstClr val="white"/>
                </a:solidFill>
                <a:latin typeface="Arial" pitchFamily="34" charset="0"/>
                <a:cs typeface="Arial" pitchFamily="34" charset="0"/>
              </a:rPr>
              <a:t>АЗАРТНЫЕ ИГРЫ В СЕТИ ИНТЕРНЕТ</a:t>
            </a:r>
          </a:p>
          <a:p>
            <a:pPr defTabSz="914377" fontAlgn="base"/>
            <a:r>
              <a:rPr lang="ru-RU" sz="2400" dirty="0">
                <a:solidFill>
                  <a:prstClr val="white"/>
                </a:solidFill>
                <a:latin typeface="Arial" pitchFamily="34" charset="0"/>
                <a:cs typeface="Arial" pitchFamily="34" charset="0"/>
              </a:rPr>
              <a:t>ОТМЫВАНИЕ ДЕНЕГ В СЕТИ ИНТЕРНЕТ</a:t>
            </a:r>
          </a:p>
          <a:p>
            <a:pPr defTabSz="914377" fontAlgn="base"/>
            <a:r>
              <a:rPr lang="ru-RU" sz="2400" dirty="0">
                <a:solidFill>
                  <a:prstClr val="white"/>
                </a:solidFill>
                <a:latin typeface="Arial" pitchFamily="34" charset="0"/>
                <a:cs typeface="Arial" pitchFamily="34" charset="0"/>
              </a:rPr>
              <a:t>ДЕСТРУКТИВНЫЕ КИБЕРПРЕСТУПЛЕНИЯ</a:t>
            </a:r>
          </a:p>
        </p:txBody>
      </p:sp>
    </p:spTree>
    <p:extLst>
      <p:ext uri="{BB962C8B-B14F-4D97-AF65-F5344CB8AC3E}">
        <p14:creationId xmlns:p14="http://schemas.microsoft.com/office/powerpoint/2010/main" val="313056773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3333" y="1307205"/>
            <a:ext cx="10515600" cy="5550795"/>
          </a:xfrm>
        </p:spPr>
        <p:txBody>
          <a:bodyPr>
            <a:noAutofit/>
          </a:bodyPr>
          <a:lstStyle/>
          <a:p>
            <a:pPr marL="482588" indent="-482588">
              <a:buFont typeface="Arial" pitchFamily="34" charset="0"/>
              <a:buChar char="―"/>
            </a:pPr>
            <a:r>
              <a:rPr lang="ru-RU" sz="4267" dirty="0" err="1">
                <a:latin typeface="Arial" pitchFamily="34" charset="0"/>
                <a:cs typeface="Arial" pitchFamily="34" charset="0"/>
              </a:rPr>
              <a:t>Кибербуллинг</a:t>
            </a:r>
            <a:r>
              <a:rPr lang="ru-RU" sz="4267" dirty="0">
                <a:latin typeface="Arial" pitchFamily="34" charset="0"/>
                <a:cs typeface="Arial" pitchFamily="34" charset="0"/>
              </a:rPr>
              <a:t> </a:t>
            </a:r>
          </a:p>
          <a:p>
            <a:pPr marL="482588" indent="-482588">
              <a:buFont typeface="Arial" pitchFamily="34" charset="0"/>
              <a:buChar char="―"/>
            </a:pPr>
            <a:r>
              <a:rPr lang="ru-RU" sz="4267" dirty="0" err="1">
                <a:latin typeface="Arial" pitchFamily="34" charset="0"/>
                <a:cs typeface="Arial" pitchFamily="34" charset="0"/>
              </a:rPr>
              <a:t>Селфхарм</a:t>
            </a:r>
            <a:endParaRPr lang="ru-RU" sz="4267" dirty="0">
              <a:latin typeface="Arial" pitchFamily="34" charset="0"/>
              <a:cs typeface="Arial" pitchFamily="34" charset="0"/>
            </a:endParaRPr>
          </a:p>
          <a:p>
            <a:pPr marL="482588" indent="-482588">
              <a:buFont typeface="Arial" pitchFamily="34" charset="0"/>
              <a:buChar char="―"/>
            </a:pPr>
            <a:r>
              <a:rPr lang="ru-RU" sz="4267" dirty="0" err="1">
                <a:latin typeface="Arial" pitchFamily="34" charset="0"/>
                <a:cs typeface="Arial" pitchFamily="34" charset="0"/>
              </a:rPr>
              <a:t>Сигна</a:t>
            </a:r>
            <a:endParaRPr lang="ru-RU" sz="4267" dirty="0">
              <a:latin typeface="Arial" pitchFamily="34" charset="0"/>
              <a:cs typeface="Arial" pitchFamily="34" charset="0"/>
            </a:endParaRPr>
          </a:p>
          <a:p>
            <a:pPr marL="482588" indent="-482588">
              <a:buFont typeface="Arial" pitchFamily="34" charset="0"/>
              <a:buChar char="―"/>
            </a:pPr>
            <a:r>
              <a:rPr lang="ru-RU" sz="4267" dirty="0">
                <a:latin typeface="Arial" pitchFamily="34" charset="0"/>
                <a:cs typeface="Arial" pitchFamily="34" charset="0"/>
              </a:rPr>
              <a:t>Суицидальные игры</a:t>
            </a:r>
          </a:p>
          <a:p>
            <a:pPr marL="482588" indent="-482588">
              <a:buFont typeface="Arial" pitchFamily="34" charset="0"/>
              <a:buChar char="―"/>
            </a:pPr>
            <a:r>
              <a:rPr lang="ru-RU" sz="4267" dirty="0" err="1">
                <a:latin typeface="Arial" pitchFamily="34" charset="0"/>
                <a:cs typeface="Arial" pitchFamily="34" charset="0"/>
              </a:rPr>
              <a:t>Троллинг</a:t>
            </a:r>
            <a:r>
              <a:rPr lang="ru-RU" sz="4267" dirty="0">
                <a:latin typeface="Arial" pitchFamily="34" charset="0"/>
                <a:cs typeface="Arial" pitchFamily="34" charset="0"/>
              </a:rPr>
              <a:t> </a:t>
            </a:r>
          </a:p>
          <a:p>
            <a:pPr marL="482588" indent="-482588">
              <a:buFont typeface="Arial" pitchFamily="34" charset="0"/>
              <a:buChar char="―"/>
            </a:pPr>
            <a:r>
              <a:rPr lang="ru-RU" sz="4267" dirty="0" err="1">
                <a:latin typeface="Arial" pitchFamily="34" charset="0"/>
                <a:cs typeface="Arial" pitchFamily="34" charset="0"/>
              </a:rPr>
              <a:t>Фейк</a:t>
            </a:r>
            <a:endParaRPr lang="ru-RU" sz="4267" dirty="0">
              <a:latin typeface="Arial" pitchFamily="34" charset="0"/>
              <a:cs typeface="Arial" pitchFamily="34" charset="0"/>
            </a:endParaRPr>
          </a:p>
          <a:p>
            <a:pPr marL="482588" indent="-482588">
              <a:buFont typeface="Arial" pitchFamily="34" charset="0"/>
              <a:buChar char="―"/>
            </a:pPr>
            <a:r>
              <a:rPr lang="ru-RU" sz="4267" dirty="0" err="1">
                <a:latin typeface="Arial" pitchFamily="34" charset="0"/>
                <a:cs typeface="Arial" pitchFamily="34" charset="0"/>
              </a:rPr>
              <a:t>Скулшутинг</a:t>
            </a:r>
            <a:r>
              <a:rPr lang="ru-RU" sz="4267" dirty="0">
                <a:latin typeface="Arial" pitchFamily="34" charset="0"/>
                <a:cs typeface="Arial" pitchFamily="34" charset="0"/>
              </a:rPr>
              <a:t> </a:t>
            </a:r>
          </a:p>
        </p:txBody>
      </p:sp>
      <p:sp>
        <p:nvSpPr>
          <p:cNvPr id="4" name="Прямоугольник 3"/>
          <p:cNvSpPr/>
          <p:nvPr/>
        </p:nvSpPr>
        <p:spPr>
          <a:xfrm>
            <a:off x="0" y="1"/>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4400" dirty="0">
                <a:solidFill>
                  <a:prstClr val="white"/>
                </a:solidFill>
                <a:latin typeface="Arial" pitchFamily="34" charset="0"/>
                <a:cs typeface="Arial" pitchFamily="34" charset="0"/>
              </a:rPr>
              <a:t>Основные сообщества </a:t>
            </a:r>
            <a:r>
              <a:rPr lang="ru-RU" sz="4400" dirty="0" err="1">
                <a:solidFill>
                  <a:prstClr val="white"/>
                </a:solidFill>
                <a:latin typeface="Arial" pitchFamily="34" charset="0"/>
                <a:cs typeface="Arial" pitchFamily="34" charset="0"/>
              </a:rPr>
              <a:t>кибер-угроз</a:t>
            </a:r>
            <a:endParaRPr lang="ru-RU" sz="4400" dirty="0">
              <a:solidFill>
                <a:prstClr val="white"/>
              </a:solidFill>
              <a:latin typeface="Arial" pitchFamily="34" charset="0"/>
              <a:cs typeface="Arial" pitchFamily="34" charset="0"/>
            </a:endParaRPr>
          </a:p>
        </p:txBody>
      </p:sp>
      <p:pic>
        <p:nvPicPr>
          <p:cNvPr id="7170" name="Picture 2" descr="ÐÐ°ÑÑÐ¸Ð½ÐºÐ¸ Ð¿Ð¾ Ð·Ð°Ð¿ÑÐ¾ÑÑ Ð±ÑÐ»Ð»Ð¸Ð½Ð³ ÐºÐ¸Ð±ÐµÑ"/>
          <p:cNvPicPr>
            <a:picLocks noChangeAspect="1" noChangeArrowheads="1"/>
          </p:cNvPicPr>
          <p:nvPr/>
        </p:nvPicPr>
        <p:blipFill>
          <a:blip r:embed="rId2" cstate="print"/>
          <a:srcRect b="14756"/>
          <a:stretch>
            <a:fillRect/>
          </a:stretch>
        </p:blipFill>
        <p:spPr bwMode="auto">
          <a:xfrm>
            <a:off x="5118102" y="1386417"/>
            <a:ext cx="3666741" cy="2203451"/>
          </a:xfrm>
          <a:prstGeom prst="rect">
            <a:avLst/>
          </a:prstGeom>
          <a:noFill/>
        </p:spPr>
      </p:pic>
      <p:sp>
        <p:nvSpPr>
          <p:cNvPr id="7172" name="AutoShape 4" descr="ÐÐ°ÑÑÐ¸Ð½ÐºÐ¸ Ð¿Ð¾ Ð·Ð°Ð¿ÑÐ¾ÑÑ Ð¡ÑÐ¸ÑÐ¸Ð´Ð°Ð»ÑÐ½ÑÐµ Ð¸Ð³ÑÑ"/>
          <p:cNvSpPr>
            <a:spLocks noChangeAspect="1" noChangeArrowheads="1"/>
          </p:cNvSpPr>
          <p:nvPr/>
        </p:nvSpPr>
        <p:spPr bwMode="auto">
          <a:xfrm>
            <a:off x="207434" y="-182033"/>
            <a:ext cx="397933" cy="397933"/>
          </a:xfrm>
          <a:prstGeom prst="rect">
            <a:avLst/>
          </a:prstGeom>
          <a:noFill/>
        </p:spPr>
        <p:txBody>
          <a:bodyPr vert="horz" wrap="square" lIns="121920" tIns="60960" rIns="121920" bIns="60960" numCol="1" anchor="t" anchorCtr="0" compatLnSpc="1">
            <a:prstTxWarp prst="textNoShape">
              <a:avLst/>
            </a:prstTxWarp>
          </a:bodyPr>
          <a:lstStyle/>
          <a:p>
            <a:pPr defTabSz="914377"/>
            <a:endParaRPr lang="ru-RU" sz="1867">
              <a:solidFill>
                <a:prstClr val="black"/>
              </a:solidFill>
            </a:endParaRPr>
          </a:p>
        </p:txBody>
      </p:sp>
      <p:sp>
        <p:nvSpPr>
          <p:cNvPr id="7174" name="AutoShape 6" descr="ÐÐ°ÑÑÐ¸Ð½ÐºÐ¸ Ð¿Ð¾ Ð·Ð°Ð¿ÑÐ¾ÑÑ Ð¡ÑÐ¸ÑÐ¸Ð´Ð°Ð»ÑÐ½ÑÐµ Ð¸Ð³ÑÑ"/>
          <p:cNvSpPr>
            <a:spLocks noChangeAspect="1" noChangeArrowheads="1"/>
          </p:cNvSpPr>
          <p:nvPr/>
        </p:nvSpPr>
        <p:spPr bwMode="auto">
          <a:xfrm>
            <a:off x="207434" y="-182033"/>
            <a:ext cx="397933" cy="397933"/>
          </a:xfrm>
          <a:prstGeom prst="rect">
            <a:avLst/>
          </a:prstGeom>
          <a:noFill/>
        </p:spPr>
        <p:txBody>
          <a:bodyPr vert="horz" wrap="square" lIns="121920" tIns="60960" rIns="121920" bIns="60960" numCol="1" anchor="t" anchorCtr="0" compatLnSpc="1">
            <a:prstTxWarp prst="textNoShape">
              <a:avLst/>
            </a:prstTxWarp>
          </a:bodyPr>
          <a:lstStyle/>
          <a:p>
            <a:pPr defTabSz="914377"/>
            <a:endParaRPr lang="ru-RU" sz="1867">
              <a:solidFill>
                <a:prstClr val="black"/>
              </a:solidFill>
            </a:endParaRPr>
          </a:p>
        </p:txBody>
      </p:sp>
      <p:sp>
        <p:nvSpPr>
          <p:cNvPr id="7176" name="AutoShape 8" descr="ÐÐ°ÑÑÐ¸Ð½ÐºÐ¸ Ð¿Ð¾ Ð·Ð°Ð¿ÑÐ¾ÑÑ Ð¡ÑÐ¸ÑÐ¸Ð´Ð°Ð»ÑÐ½ÑÐµ Ð¸Ð³ÑÑ"/>
          <p:cNvSpPr>
            <a:spLocks noChangeAspect="1" noChangeArrowheads="1"/>
          </p:cNvSpPr>
          <p:nvPr/>
        </p:nvSpPr>
        <p:spPr bwMode="auto">
          <a:xfrm>
            <a:off x="207434" y="-182033"/>
            <a:ext cx="397933" cy="397933"/>
          </a:xfrm>
          <a:prstGeom prst="rect">
            <a:avLst/>
          </a:prstGeom>
          <a:noFill/>
        </p:spPr>
        <p:txBody>
          <a:bodyPr vert="horz" wrap="square" lIns="121920" tIns="60960" rIns="121920" bIns="60960" numCol="1" anchor="t" anchorCtr="0" compatLnSpc="1">
            <a:prstTxWarp prst="textNoShape">
              <a:avLst/>
            </a:prstTxWarp>
          </a:bodyPr>
          <a:lstStyle/>
          <a:p>
            <a:pPr defTabSz="914377"/>
            <a:endParaRPr lang="ru-RU" sz="1867">
              <a:solidFill>
                <a:prstClr val="black"/>
              </a:solidFill>
            </a:endParaRPr>
          </a:p>
        </p:txBody>
      </p:sp>
      <p:sp>
        <p:nvSpPr>
          <p:cNvPr id="7178" name="AutoShape 10" descr="data:image/jpeg;base64,/9j/4AAQSkZJRgABAQAAAQABAAD/2wCEAAkGBxITEhUSEhIVFRUVFRgVFRUVFRUWFRcVFRcXFhUVFRUYHSggGBolGxUVITEhJSkrLi4uFx8zODMtNygtLisBCgoKDg0OGBAQGisdHR0rLSstLS0tLS0tLS0tLS0tLS0tLS0tLS0tLS0tNy0tNy0tLTctKy0tNy0rNys3KzcrK//AABEIAMIBBAMBIgACEQEDEQH/xAAcAAACAgMBAQAAAAAAAAAAAAAEBQMGAAECBwj/xAA/EAABAwIEBAIHBgQEBwAAAAABAAIDBBEFEiExBkFRYRNxBxQigZGhsTJCUsHR8CNicvEVFjPhJENTgpKi0v/EABoBAAMBAQEBAAAAAAAAAAAAAAECAwAEBQb/xAAiEQACAgICAgMBAQAAAAAAAAAAAQIRAyESMRNBBDJRIhT/2gAMAwEAAhEDEQA/ACk0wxLrJlhq8j4v2PQz/UslPshqxE02yhqxovbXR5jYpI1RsB0Q5bqp4dkUhbYUxyR8R0mZh0Tpq4qYszbLNWNGVM8TmoSyUi3NPqN12ppxDhdnZgEqpvJcTi4s71PkiCqCWyhM6tLZApSRWIKQtsK1IuGFKjNoZQpthMgDwqtPXZURQ4gbrSQYyo91wORpjGvJJ+J26FVLCuKSwAJ1V4mJWX7J3O40Iof1ZWpACUZQxapcHe0m+HhQ9nR6LbggtZWdsvs+5VjCuSeZtLLqh0cc+yn8VykusLqvTzZWm/RXvE6EEZivMuKqsMcWg76JPHcrOmGRKFGqWrvz1TWCptpzVaw02TGR5G26uo6Fuyy0NRchW7DXbLzKhrcpCvGD4gCAgQyw/C5xHRTNKUQVBspfWCimclDBzVHl7IJ1UVr1sp+SNsYeEtoFtWViPJBKBZH4cUCUbh+68f42pnoZvqWal2XNU3Rd0myypGi92PR5UhW4aruELmQLqnTiBIXYC4C6agEGrKBr+SRV+CAa2VqaoqyK7UrimPGTR5ZiMViQk8qsvEVPlcSq1MuGcdnoQlaBnLkMW3lROnA3U0h2ZJTglFQUo0SqXEAF1TYt1TOLDFJl+wjCWuAunBw/K2yqWD8SNbYFWqLGWPG61KhpJoUzUtimWHxrTiHFH0UaRIPLQ8w1q1iOLti3IU1P7Lbrznjysc45W3VktEH2PMa4sb4Zs4bLy2rrzNKXcr6Lr1CR+jnGyOpsEsnihe+gmgfYWCYuOiBgoHA9kzNIcuiYpEXyOsVZ+HZ72CqdRobHdO+FqkZ1ktmk9HqGHxEgJh6mVzgbwQE9DQq8UjgbdiM0R6LPUD0T/IFmQIUgbEQoz0WJ54YWLUjHkJRmH7oUhFUG68TA/wC0enm+pZ6PZS1DdCoqTYIiUaL34dHlS7E8oWqYqadqig3TEwoLYWrrYKISQLstuofECkbKEpir8T4dmBIC83q2ZSQV7TXlpabryfi3K19woZY+zpw5PRXpnJbUXKMe5QOC5zo5APgLqOl1Ur2FYxjkbKQkkOMOw8EIzw3MOhQeHl4TEtJ3uklIo5JjzCaom11baAXVKwuOxVspJrDdLHYsnodTyWbZVatw8SOuQnIqQ7QqVjGrp4M4Z5dldjwho5IxmFt6Jq6AFdRQgIbQqzUARYa3opn4c22yObGFImD5im4rhLTyQmG0OR4srrLSByiZhQuCsuzeYf8AD7rAK1RHRVjDIsqewy6K3ZNvYctIfxV02ZCg2TrFF4qxajWeTEImh3QxU1GfaXgYn/aPUyfUtNGUU9BUbtAiXvX0UOjyZ9gVTzQUcgutYlU2VaqcZDTumomXLMOq5cVRqji9rd3Jrg/ELZOaakAa1VTlS52MAblZi07bE3Xn2M4pZxsfmozTDTZb8X4jAadeS8sxXGXSyHXS6yvxIu5pC5+t0rWisFQ+bJou2vCW01TopvEXPJHUmH3C7ieEsdMVjJSkaHUi3YY9pTkRNVLoZnDVO4K88ykcWUUkWWjjF11XVwaEhOMho3S+XETI619FbDC2TyzSRbMPxG6f0tWDzVGo5rJpHX2G69RQVHmt2y5NlB5rDKAqkzFu6Pjr7jdTlh/BR2a0LBWt6qvzTX5oJ8ruRK55Y5IGy4Ctb1XbK5qo8lRIOaHdijxzU22uzbPTYcSaOaJGLjqvKhiz+q2MYf1Q8g3Jnq4xcdV0MYHVeTHG39V3HjcnVHmbkz1n/GB1WLyl2MP6rafYeTHxUlKfaUEsgAS52KBp3Xi4ME5Ss9nJkiol5pn2C5rqsAHVU+TiVoG/zVZxnjPcAr38apbPKybeiy45i4AOq86xPEy5xIOiCr8adLz0S18pTNixjRLU1BKmwfGnRO30S6RyHclsdpF2rOKy5tgVWqmrc43JS7MVKDdK5BSo7c9QFSELMqBjmM2R8RQrGahMo4Lt0U5oeLOMq7hbqo2uXQcVKiwzhcAFDUVltlHSROkdYbc1PXYcWhNGDbBKdIWmdzim9FoEvp4UaDyXZGKic0pWHet2W/XSUA1pKJjisn5C0GwTHcqU4lbmgHOUIhN7oeT0M8Tqxs7GHALeH41mdqk84Oy5o4yCtyJ0ej0ga8KCswocggMIqCLKwsqQRqmlGMkKVqSgI5KF1KeissjmrQiaVzywL0airmn7IiCjViFE08lsUYGyTxNAYhdSrE6fS6rFWjUVmDH8+nNQVbQ7W6qdTjDG/YBSubFJXfeI8kycY9Is+Uix12Zo3uFXqiW63T4m4aONwupKcO9pp9yHKw0AuNlI1y6qIiNwoYzqlZiSy5LVOAuHrGIbLtoWwFIxqQY6YxSCNdRsRDWIgBxGjqN/IrkRroRoyVoyCZaG+oW6bCi480ZQy9VYsLa2+yko7G5M5wvCBE25CTY7KHOyt66qyYtVANsFWWxXNyrwVCNgrYdF2ynumDKdFwUizkBJsAhpey6kpzsrHTUGi1LSaqcsnpHXD46StlbbSWUwpuydml7LoUq0V7JZpehAKPsu46HVP20ikbSBOc4FSwkBHMBRUNP2RLadMpCi8MKIijKKbApmwo2CiBpIUkb7lSmJbES1hMLVtSBYtZj5ze4nktCJx+6fgV6/g3B0AALwPerNT4BTDZg+C5eZ1+M+fDTv/C74FaZI5vUL6Wg4dp3bxhdVHBNE4axt+CPNg4HzzT1AkGV26XTx5XEL6Dl9G9ETdrQPJJ8Y9E8cmrHEHlqm8gOB43E7RcHdXPFvRzVQAlozgdBqqjUwOY6zmlpHIiydSTFcWRBTxhQtU8ZWAF04RrYUHAmMJSSstjSapkfhLfho3w9FFk1RjPRsmFxNQNsU3o5yEHBGjImpHIrjwprZJUEvXcNOo6inkcP4bw3zG/v5IMQ1zDp7XlkcP/bVFTZngjY/p6RMYKayqo4hnhdlljbfoQWn4g2RlNxdsHR797aeZW2xuEYItAC5MaGp8XjNiTl562I+IRfrTLXzC3xR4MjPMq7OPBJUrYOyTx8Sxh7mvY5oBsHjVpHI8iNE7gq43C7XgjqNQqcWkcjmmzbYFIyDXVbbUN7/AA+iKga07kNHIuNvkVqYOUSJsWqnDUDXYnGy4AJcPxey09bFKouK4y25dlOugZc6eZt8Lne9k3Fi3fRYsi6DVSKnjU3OXMRfpGO3Q/VRUOK100jHRNkylwbexMfck7aC61DJMvuVbyhTuDeSjsEDHFli6vZaRAU2lxY9VZsHqy/YXVX4a4bc+zpTlG+S+p8+i9DoYmRgNa0WC4Io9OVDGlZpqtVcrWC7ne5cy1oaLmwVNxmtc92h0umk6QsY8mWyhrmvPQfNNmw99FRMGeQVecMl01Ri7DOCXRk1PpqAQqljvB9JUXzsF+o0VixbGWNa5oIuFWo8aDhodVnJICg2UzFfRLoXQTgdGv8A1Vcf6OcSFyIM45Fr26+QJXrLJnE6lO6KY23+SeM2JLGj5wnpZIXFkrHMeN2uFip4ZV9DYxg8FQ28sbXEDcgXt0uq1JwHRPvZhYf5TZU5EuLXR5bTyIgAFN+KODH0ntsJfH15t81X43lI1+HVjnqpBtwOa2ycIJ8i2xMoEsmenSG8EqPhlCSwphCU3Ai87GL2seLPaHDoQD9ULiGCxSRZWNDHC5YRewJ3B7FERORDCm4i+ZlD9YlgeWm7SNwef6hG/wCY3luUtbbrZW6po45W5ZGhw5X3HcEagpDWcHHeGTT8L/8A6H6Jk2hW4y7FQxJpcD4bRrqTd3vsim8QytcRoG20a1ttOR1178lBJwxVN2Y139L2/nZQHBqn/oyfC/0Tc2L44Dehx1zj7RcGjndXTAsNmqGCcnJGbhpLSXG33g46Dn1WejjgqIRes1rbm5LInbANP23jnexsDpsjOP8AGi2Dw43ZATlGUWzdQO2UfRL5G3SA8cV0ULHZx4rmskdI1umZ3M87dlvDeG5p7HLkYdnu0Hubu76d014KwsFxme3Rosy40Ljudd7W+JVxL9VmxnKlSE2FcK0sPtOb4rx95+rf+1mw99058Ww+VugXLnKMlahLYSJxzXLp29VASoXBGgOROajssUACxGgWxZQTka803fiVm35quUkl1vF6jKwleddI9iS2CYxxOb5c3b3pmJL2Xlc07nzA8i8fUL0unecyWXQ0dljw1mxVjbPlbfsqxhr9QmuMVOSBx7J4k5dnnePcQE1MjQdASN+yA4cxEmbLfqqhWVRdK99/tOJTLhib/iG9wUriVjP0ex0Trp5SBVTD5yrHQzbKkGRmh2PsnySqOdF1VUGxOJ5An4BVNmKje6pZGmywzhsjCx4BaRYheOcR4YaeZ0fLdp7FeoU1WXDTRJeNMKM8TXtHttOncFMBOjzC+qmY9bloZGmxYQtNgd+E/BVRzSewuF6PheUtijcORR0F+hTE2xhC9GRyBAxA9FOwFbQthzZApQ/og2qdmq1GsKjci6OMONico3JPIc0IyJ3RSCjcdwbdOR8+oWaNsMrsZaxgAJLDoAAczyOnK22vdV04ZUVUwfOMkY2bfZvRoPM9f7Kw22G5HvspGvKCaQ9kzGBrQ1osALADoFC5SeJooTIBusCzqy20EKEzC+y4dOUwthJddYQhDMeq4c7mjQLC3PHULEuc49ViPEHIW0jdAbpfxNUWYfIoCCvINjoeiixwkxuJ2sV5iPcn1ZUYHnxGX5vb9QvT6SQXXltK20kd9s7fqFdZaotdojl1RP47bs9Aw487oXjavDaZwv8AdKS4NipHNBcZV3iRuH8pQTKyj7PNBOnXCkl6geRVfsn/AAaw+MXdG/Uq8kqOXHNuR6ph8myslE8Xtex9ypFNUWOisuHTZsvZQgzqyR9hPHFWWUUhB1IA36myo2D1Zc0fqFYPSa+1Ee72D53/ACVG4clVGiMXWj0CgcQPPuExubc0goqjS1kyY/ROnolLsKkhY/7TddtihJKBt9Boi6BjHA3GoKO8JnRURCfFvYhFIy+wWvVmDkPgrCIGfsqOWnb0TWyLghEYm3sAPctuyttmaE1dSDe/logqihDtx+X0RsXgD+NCNx7tvmuoKyLU2At1/JQOwpnR3xXDsNaPxfv3IjaGTMQZa91sVzTzSs0jeRUTqRvw33/VagDYSAk6rsyDqkT5bbG9u/8AuovWxzv53+mqKRh5LUDUXCFMvdJnVDXdfr9FEKtgP2tt/wB7qiSJtMsBeuM6XtqS4X1Uvq8jhppz1vr8FqQuwsyqJ7+/75qJ0Eg2LfmuZQ4AeyT1tY/CyZUCmSGXqsQMlWAbEWPMWcFpENMaYMyoADJWU8kd95mteRfk1x1+Cc4pwtRysIfC4XGpjc9gHxJA+C8lZxHNewkLR/Lpf3jVN6fHyWBrnkkc3OJt1yg7eam4RY6yTiux830WU2cObUTMAIIz+G7Y7bNNkTWcDNcXGOqG+gdGRc/1A2CW0/EsmgY+3IZSALfH5lMqfH5Gg55PIk3t5a2JSSwxY8PkZI9HeH+j+ocbCWO/9L/je1lDiPo9fqw11MC4FtnF2b/xbe6lg4gN/EFQ47Zmg2JA667d0nxfG4nnxA1wdbUmQOJF9CLD2dORcVPwQL/6srQK70aRNd4bq6MvAu5rIpHH6i3vTrCPR7FBcmta3NoQ6MNc2wJHsGS5v2VTqOJCQGsGWx1kuW3HIab8uZ80/ouM5ImhrCxjRraNgaXHmZZTme78+yLhEWOSa3Y5PC7AMza6LcD22lmpNgLglMqHDZo3WORw39iRjtP6Qb/JUXE+OHl13MjI6+E0n3ukLifkl/8AnkC5MTL8srGi3e/Xtsk8MfRZfKyVT2XL0jse+myhrjZ7SdDyB1KoWCNINtlHXcXzSEGMFhB0ygbHSwO4TuindM5skjGtcWi+Xn0Lu9uepPVBw0aM7Y8o9hqE1bERs4IbCqdt9VY/Vm2GnkjGOgzlsDw2jJzankUxbTfzX9yjonhpNwt1eIyDKImak6ktNgAL+7kE9HPJ7JzAQCddBdLv8VZza5GUtVK5khkGS5s1ul7W1231VZriRJbrslkCy1QR5mh4Gh6rH0p3sFqmlyxxgC4A5a6rVTXWaSG3IG1kyARGnGtyBYXQbpofxfIqSmrHvLszbNy72I16JFO6zrLbAPWMYRcHTyUL2MHX5LinktH71E+oRMcytZ0Px/RCuhjOmRp8xdRvqtdtOqgNTqQAd0yQrYYyljGrY2Dya39F3mA2AHkAgjWjVcOrW2IBOuhvptqLBMkK2HPqR1URqR+90D4hN9TZZcdE6iLYU6ov1UZf3KHkeovF6HsmowaJD1/NYgs46lYsGjzNsoXbZV6XU+hVzy71StY+3KVpbbze2/0SvA/RJXyVIikLGxtcPEla64yblzGkAuvsO651kLvGivYPTTSODYo3yOJ0axpcSfIL1Xgb0eVbpBPXtEbRe0TiHvPIXA9lo7XPuXqGA4BT0cYjp4wwW1P3nW5udzQ+O482Frw0h0g0a3W5da4GmyDm30ZQS2xZjjqOihfJI1jGgWDbNGa3a2y+ceJ8c9Zmc5kbI2AnKGNDSe5O5R/G+MTVNVIHyeIGusC2+Qkb28jce5QYXhBdG+TJdrbXOt7nlv70WqQFJCSNjiRe/XXT6pnSUErx7DXHv934nT5r030fcGGpeJXjLEzc5Wkvd+EXGg7pvxTwFVB5kp3tc0/cOlvJTlN1pFYxTezzvDuCXSH+LK1o6Ahzv0HzVtpvR9h0ceZ7HSO6vlO/9LCAg4+F8RB1Y1vcusrTg3Cb2jPVSXAH2G6XPIX3SKU32dDjjS0eZcV00EcjWRMaA0Cxb+L8zssrInRFhffO4ZnE73OuqM4nwoMqjuGXztP0HuP0TrCMF9aaXznM1ujQRYk+YTJNkeauxPQ4s5huDfsdVbKTFy5oIOh5d+iU1nCsTdmub/S42UEFCIvsl3kTcIpNDOUWOsQlLmBw0APLTdb4fJfMCSSG6nU27JfLWu8NwNu2n6JXhWPvi+6ATuL6J9EGm2eo5woJDHexy5rXtpe17X+KruGcQZ2kuBGvL6ok1UTnF19SACXA7C+nzWoFMPqZmuhc5h3NgRpqDyVYGIvJyl7r+Z8k+D2lnhty2H4T+SXVWFAfxQTvqNLeaDQo4oiPCbm1J6qCopo9yB5lLGYmWjLYEDb+6Igqc7TpbkeaZIBhI5EfqlVY9we4ZtL6DRFzAaW2GwKFqo8/tCw5FOoitnEL293H3AKCd4ve1vJYW2t2UD5Li6ZRBZwbLWTpqtOOu/u81yBbfmND2/YTpGOjIf7/AFXBqP33WE9P331Ws5bex30O3PcLGRy6pPRRmZcX35/kuWn9/wCy1jUifx1ige4rS1mo96w1oFNcAC7tbaX8+qloN3ef5BaWLiLsl4hkIh0JG2xsqFjsrvVal+Y5hBKQ65zXDTY33usWJoiyPFKQDTyXpPDbB6mdBu7l2C2sVsv1Iw+x6xwu0ClhAFhk5aJrUn2T7lixc50+irYw4+JCL6Zjp7kVif8Apt96xYmAzy7jUaRn+Yqx4OLU0dtPZCxYjEX0d9feq3i32neSxYrRFRB/y2qu1Y9tyxYlmOhzhf8AphMIzusWJBiCdxuNeaIfK7wz7R+JW1iIrAo3G2/7smdCdCsWIxJMiqDqoo9/gsWKsRGbrPs/volo3HkPqFpYmFR1PuuJDp8foVpYiOaconn6fktLEpiKp0On71UN91ixAJq62sWLDH//2Q=="/>
          <p:cNvSpPr>
            <a:spLocks noChangeAspect="1" noChangeArrowheads="1"/>
          </p:cNvSpPr>
          <p:nvPr/>
        </p:nvSpPr>
        <p:spPr bwMode="auto">
          <a:xfrm>
            <a:off x="207434" y="-182033"/>
            <a:ext cx="397933" cy="397933"/>
          </a:xfrm>
          <a:prstGeom prst="rect">
            <a:avLst/>
          </a:prstGeom>
          <a:noFill/>
        </p:spPr>
        <p:txBody>
          <a:bodyPr vert="horz" wrap="square" lIns="121920" tIns="60960" rIns="121920" bIns="60960" numCol="1" anchor="t" anchorCtr="0" compatLnSpc="1">
            <a:prstTxWarp prst="textNoShape">
              <a:avLst/>
            </a:prstTxWarp>
          </a:bodyPr>
          <a:lstStyle/>
          <a:p>
            <a:pPr defTabSz="914377"/>
            <a:endParaRPr lang="ru-RU" sz="1867">
              <a:solidFill>
                <a:prstClr val="black"/>
              </a:solidFill>
            </a:endParaRPr>
          </a:p>
        </p:txBody>
      </p:sp>
      <p:pic>
        <p:nvPicPr>
          <p:cNvPr id="12" name="Рисунок 11" descr="Без названия.jpg"/>
          <p:cNvPicPr>
            <a:picLocks noChangeAspect="1"/>
          </p:cNvPicPr>
          <p:nvPr/>
        </p:nvPicPr>
        <p:blipFill>
          <a:blip r:embed="rId3" cstate="print"/>
          <a:stretch>
            <a:fillRect/>
          </a:stretch>
        </p:blipFill>
        <p:spPr>
          <a:xfrm>
            <a:off x="8517467" y="3966633"/>
            <a:ext cx="3302000" cy="2463800"/>
          </a:xfrm>
          <a:prstGeom prst="rect">
            <a:avLst/>
          </a:prstGeom>
        </p:spPr>
      </p:pic>
    </p:spTree>
    <p:extLst>
      <p:ext uri="{BB962C8B-B14F-4D97-AF65-F5344CB8AC3E}">
        <p14:creationId xmlns:p14="http://schemas.microsoft.com/office/powerpoint/2010/main" val="45646984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300" y="1701799"/>
            <a:ext cx="11226800" cy="4026431"/>
          </a:xfrm>
        </p:spPr>
        <p:txBody>
          <a:bodyPr>
            <a:normAutofit/>
          </a:bodyPr>
          <a:lstStyle/>
          <a:p>
            <a:pPr marL="0" indent="0">
              <a:buNone/>
            </a:pPr>
            <a:r>
              <a:rPr lang="ru-RU" sz="3467" dirty="0">
                <a:latin typeface="Arial" pitchFamily="34" charset="0"/>
                <a:cs typeface="Arial" pitchFamily="34" charset="0"/>
              </a:rPr>
              <a:t>Вовлечение: </a:t>
            </a:r>
          </a:p>
          <a:p>
            <a:pPr marL="0" indent="0">
              <a:buNone/>
            </a:pPr>
            <a:r>
              <a:rPr lang="ru-RU" sz="3467" dirty="0">
                <a:latin typeface="Arial" pitchFamily="34" charset="0"/>
                <a:cs typeface="Arial" pitchFamily="34" charset="0"/>
              </a:rPr>
              <a:t>- в </a:t>
            </a:r>
            <a:r>
              <a:rPr lang="ru-RU" sz="3467" dirty="0" smtClean="0">
                <a:latin typeface="Arial" pitchFamily="34" charset="0"/>
                <a:cs typeface="Arial" pitchFamily="34" charset="0"/>
              </a:rPr>
              <a:t>экстремистские </a:t>
            </a:r>
            <a:r>
              <a:rPr lang="ru-RU" sz="3467" dirty="0">
                <a:latin typeface="Arial" pitchFamily="34" charset="0"/>
                <a:cs typeface="Arial" pitchFamily="34" charset="0"/>
              </a:rPr>
              <a:t>или террористические организации</a:t>
            </a:r>
          </a:p>
          <a:p>
            <a:pPr marL="0" indent="0">
              <a:buNone/>
            </a:pPr>
            <a:r>
              <a:rPr lang="ru-RU" sz="3467" dirty="0">
                <a:latin typeface="Arial" pitchFamily="34" charset="0"/>
                <a:cs typeface="Arial" pitchFamily="34" charset="0"/>
              </a:rPr>
              <a:t>- в псевдорелигиозные группы</a:t>
            </a:r>
          </a:p>
          <a:p>
            <a:pPr marL="0" indent="0">
              <a:buNone/>
            </a:pPr>
            <a:r>
              <a:rPr lang="ru-RU" sz="3467" dirty="0">
                <a:latin typeface="Arial" pitchFamily="34" charset="0"/>
                <a:cs typeface="Arial" pitchFamily="34" charset="0"/>
              </a:rPr>
              <a:t>- в различные деструктивные группы</a:t>
            </a:r>
            <a:endParaRPr lang="ru-RU" sz="3467" dirty="0"/>
          </a:p>
        </p:txBody>
      </p:sp>
      <p:sp>
        <p:nvSpPr>
          <p:cNvPr id="4" name="Прямоугольник 3"/>
          <p:cNvSpPr/>
          <p:nvPr/>
        </p:nvSpPr>
        <p:spPr>
          <a:xfrm>
            <a:off x="0" y="1"/>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3200" dirty="0">
                <a:solidFill>
                  <a:prstClr val="white"/>
                </a:solidFill>
                <a:latin typeface="Arial" pitchFamily="34" charset="0"/>
                <a:cs typeface="Arial" pitchFamily="34" charset="0"/>
              </a:rPr>
              <a:t>Цели деструктивных сообществ в интернет пространстве</a:t>
            </a:r>
          </a:p>
        </p:txBody>
      </p:sp>
      <p:pic>
        <p:nvPicPr>
          <p:cNvPr id="5124" name="Picture 4" descr="ÐÐ¾ÑÐ¾Ð¶ÐµÐµ Ð¸Ð·Ð¾Ð±ÑÐ°Ð¶ÐµÐ½Ð¸Ðµ"/>
          <p:cNvPicPr>
            <a:picLocks noChangeAspect="1" noChangeArrowheads="1"/>
          </p:cNvPicPr>
          <p:nvPr/>
        </p:nvPicPr>
        <p:blipFill>
          <a:blip r:embed="rId2" cstate="print"/>
          <a:srcRect/>
          <a:stretch>
            <a:fillRect/>
          </a:stretch>
        </p:blipFill>
        <p:spPr bwMode="auto">
          <a:xfrm>
            <a:off x="4449388" y="4707467"/>
            <a:ext cx="3293224" cy="1881717"/>
          </a:xfrm>
          <a:prstGeom prst="rect">
            <a:avLst/>
          </a:prstGeom>
          <a:noFill/>
        </p:spPr>
      </p:pic>
      <p:pic>
        <p:nvPicPr>
          <p:cNvPr id="5126" name="Picture 6" descr="ÐÐ¾ÑÐ¾Ð¶ÐµÐµ Ð¸Ð·Ð¾Ð±ÑÐ°Ð¶ÐµÐ½Ð¸Ðµ"/>
          <p:cNvPicPr>
            <a:picLocks noChangeAspect="1" noChangeArrowheads="1"/>
          </p:cNvPicPr>
          <p:nvPr/>
        </p:nvPicPr>
        <p:blipFill>
          <a:blip r:embed="rId3" cstate="print"/>
          <a:srcRect/>
          <a:stretch>
            <a:fillRect/>
          </a:stretch>
        </p:blipFill>
        <p:spPr bwMode="auto">
          <a:xfrm>
            <a:off x="1663700" y="4707466"/>
            <a:ext cx="2832328" cy="1883833"/>
          </a:xfrm>
          <a:prstGeom prst="rect">
            <a:avLst/>
          </a:prstGeom>
          <a:noFill/>
        </p:spPr>
      </p:pic>
      <p:pic>
        <p:nvPicPr>
          <p:cNvPr id="5128" name="Picture 8" descr="ÐÐ¾ÑÐ¾Ð¶ÐµÐµ Ð¸Ð·Ð¾Ð±ÑÐ°Ð¶ÐµÐ½Ð¸Ðµ"/>
          <p:cNvPicPr>
            <a:picLocks noChangeAspect="1" noChangeArrowheads="1"/>
          </p:cNvPicPr>
          <p:nvPr/>
        </p:nvPicPr>
        <p:blipFill>
          <a:blip r:embed="rId4" cstate="print"/>
          <a:srcRect/>
          <a:stretch>
            <a:fillRect/>
          </a:stretch>
        </p:blipFill>
        <p:spPr bwMode="auto">
          <a:xfrm>
            <a:off x="7734301" y="4708382"/>
            <a:ext cx="2815167" cy="1878685"/>
          </a:xfrm>
          <a:prstGeom prst="rect">
            <a:avLst/>
          </a:prstGeom>
          <a:noFill/>
        </p:spPr>
      </p:pic>
    </p:spTree>
    <p:extLst>
      <p:ext uri="{BB962C8B-B14F-4D97-AF65-F5344CB8AC3E}">
        <p14:creationId xmlns:p14="http://schemas.microsoft.com/office/powerpoint/2010/main" val="279893226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4567" y="1368425"/>
            <a:ext cx="11082867" cy="5070475"/>
          </a:xfrm>
        </p:spPr>
        <p:txBody>
          <a:bodyPr>
            <a:noAutofit/>
          </a:bodyPr>
          <a:lstStyle/>
          <a:p>
            <a:r>
              <a:rPr lang="ru-RU" sz="3733" dirty="0"/>
              <a:t>повышенная внушаемость</a:t>
            </a:r>
          </a:p>
          <a:p>
            <a:r>
              <a:rPr lang="ru-RU" sz="3733" dirty="0"/>
              <a:t>тревожность</a:t>
            </a:r>
          </a:p>
          <a:p>
            <a:r>
              <a:rPr lang="ru-RU" sz="3733" dirty="0"/>
              <a:t>низкая самооценка </a:t>
            </a:r>
          </a:p>
          <a:p>
            <a:r>
              <a:rPr lang="ru-RU" sz="3733" dirty="0"/>
              <a:t>неуверенность</a:t>
            </a:r>
          </a:p>
          <a:p>
            <a:r>
              <a:rPr lang="ru-RU" sz="3733" dirty="0"/>
              <a:t>неумение взаимодействовать с окружающими</a:t>
            </a:r>
          </a:p>
          <a:p>
            <a:r>
              <a:rPr lang="ru-RU" sz="3733" dirty="0"/>
              <a:t>личная незрелость</a:t>
            </a:r>
          </a:p>
          <a:p>
            <a:r>
              <a:rPr lang="ru-RU" sz="3733" dirty="0"/>
              <a:t>повышенная восприимчивость</a:t>
            </a:r>
            <a:endParaRPr lang="en-US" sz="3733" dirty="0"/>
          </a:p>
          <a:p>
            <a:r>
              <a:rPr lang="ru-RU" sz="3733" dirty="0"/>
              <a:t>закрытость</a:t>
            </a:r>
          </a:p>
        </p:txBody>
      </p:sp>
      <p:sp>
        <p:nvSpPr>
          <p:cNvPr id="4" name="Прямоугольник 3"/>
          <p:cNvSpPr/>
          <p:nvPr/>
        </p:nvSpPr>
        <p:spPr>
          <a:xfrm>
            <a:off x="0" y="1"/>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2667" dirty="0">
                <a:solidFill>
                  <a:prstClr val="white"/>
                </a:solidFill>
                <a:latin typeface="Arial" pitchFamily="34" charset="0"/>
                <a:cs typeface="Arial" pitchFamily="34" charset="0"/>
              </a:rPr>
              <a:t>Возрастные психологические особенности подростков, вовлекаемых в деструктивные сетевые сообщества</a:t>
            </a:r>
          </a:p>
        </p:txBody>
      </p:sp>
    </p:spTree>
    <p:extLst>
      <p:ext uri="{BB962C8B-B14F-4D97-AF65-F5344CB8AC3E}">
        <p14:creationId xmlns:p14="http://schemas.microsoft.com/office/powerpoint/2010/main" val="553814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5503732-D25F-447D-8AE7-AC135980B160}"/>
              </a:ext>
            </a:extLst>
          </p:cNvPr>
          <p:cNvSpPr>
            <a:spLocks noGrp="1"/>
          </p:cNvSpPr>
          <p:nvPr>
            <p:ph type="title"/>
          </p:nvPr>
        </p:nvSpPr>
        <p:spPr/>
        <p:txBody>
          <a:bodyPr>
            <a:normAutofit/>
          </a:bodyPr>
          <a:lstStyle/>
          <a:p>
            <a:r>
              <a:rPr lang="ru-RU" sz="3600" dirty="0">
                <a:effectLst/>
                <a:latin typeface="Times New Roman" panose="02020603050405020304" pitchFamily="18" charset="0"/>
                <a:ea typeface="Calibri" panose="020F0502020204030204" pitchFamily="34" charset="0"/>
              </a:rPr>
              <a:t>Оценка поведенческой нормы</a:t>
            </a:r>
            <a:endParaRPr lang="ru-RU" sz="11500" dirty="0"/>
          </a:p>
        </p:txBody>
      </p:sp>
      <p:sp>
        <p:nvSpPr>
          <p:cNvPr id="3" name="Объект 2">
            <a:extLst>
              <a:ext uri="{FF2B5EF4-FFF2-40B4-BE49-F238E27FC236}">
                <a16:creationId xmlns="" xmlns:a16="http://schemas.microsoft.com/office/drawing/2014/main" id="{B5BE9063-0637-41C0-BFDE-514FB17104B7}"/>
              </a:ext>
            </a:extLst>
          </p:cNvPr>
          <p:cNvSpPr>
            <a:spLocks noGrp="1"/>
          </p:cNvSpPr>
          <p:nvPr>
            <p:ph idx="1"/>
          </p:nvPr>
        </p:nvSpPr>
        <p:spPr/>
        <p:txBody>
          <a:bodyPr>
            <a:normAutofit fontScale="77500" lnSpcReduction="20000"/>
          </a:bodyPr>
          <a:lstStyle/>
          <a:p>
            <a:r>
              <a:rPr lang="ru-RU" sz="2800" dirty="0">
                <a:latin typeface="Times New Roman" panose="02020603050405020304" pitchFamily="18" charset="0"/>
                <a:ea typeface="Calibri" panose="020F0502020204030204" pitchFamily="34" charset="0"/>
              </a:rPr>
              <a:t>Социальный  подход (представления об опасности – безопасности)</a:t>
            </a:r>
          </a:p>
          <a:p>
            <a:r>
              <a:rPr lang="ru-RU" sz="2800" dirty="0">
                <a:latin typeface="Times New Roman" panose="02020603050405020304" pitchFamily="18" charset="0"/>
                <a:ea typeface="Calibri" panose="020F0502020204030204" pitchFamily="34" charset="0"/>
              </a:rPr>
              <a:t>Психологический подход (рассматривает отклонение от нормы, как мешающее развитию или ведущее к саморазрушению)</a:t>
            </a:r>
          </a:p>
          <a:p>
            <a:r>
              <a:rPr lang="ru-RU" sz="2800" dirty="0" err="1">
                <a:latin typeface="Times New Roman" panose="02020603050405020304" pitchFamily="18" charset="0"/>
                <a:ea typeface="Calibri" panose="020F0502020204030204" pitchFamily="34" charset="0"/>
              </a:rPr>
              <a:t>Этнокультуральный</a:t>
            </a:r>
            <a:r>
              <a:rPr lang="ru-RU" sz="2800" dirty="0">
                <a:latin typeface="Times New Roman" panose="02020603050405020304" pitchFamily="18" charset="0"/>
                <a:ea typeface="Calibri" panose="020F0502020204030204" pitchFamily="34" charset="0"/>
              </a:rPr>
              <a:t> подход (норма рассматривается в части традиций общества)</a:t>
            </a:r>
          </a:p>
          <a:p>
            <a:r>
              <a:rPr lang="ru-RU" sz="2800" dirty="0">
                <a:latin typeface="Times New Roman" panose="02020603050405020304" pitchFamily="18" charset="0"/>
                <a:ea typeface="Calibri" panose="020F0502020204030204" pitchFamily="34" charset="0"/>
              </a:rPr>
              <a:t>Возрастной подход (с учетом знаний о возрастных группах)</a:t>
            </a:r>
          </a:p>
          <a:p>
            <a:r>
              <a:rPr lang="ru-RU" sz="2800" dirty="0">
                <a:latin typeface="Times New Roman" panose="02020603050405020304" pitchFamily="18" charset="0"/>
                <a:ea typeface="Calibri" panose="020F0502020204030204" pitchFamily="34" charset="0"/>
              </a:rPr>
              <a:t>Гендерный подход (</a:t>
            </a:r>
            <a:r>
              <a:rPr lang="ru-RU" sz="2800" dirty="0">
                <a:effectLst/>
                <a:latin typeface="Times New Roman" panose="02020603050405020304" pitchFamily="18" charset="0"/>
                <a:ea typeface="Calibri" panose="020F0502020204030204" pitchFamily="34" charset="0"/>
              </a:rPr>
              <a:t>в плоскости традиций </a:t>
            </a:r>
            <a:r>
              <a:rPr lang="ru-RU" sz="2800" dirty="0" err="1" smtClean="0">
                <a:effectLst/>
                <a:latin typeface="Times New Roman" panose="02020603050405020304" pitchFamily="18" charset="0"/>
                <a:ea typeface="Calibri" panose="020F0502020204030204" pitchFamily="34" charset="0"/>
              </a:rPr>
              <a:t>полоролевого</a:t>
            </a:r>
            <a:r>
              <a:rPr lang="ru-RU" sz="2800" dirty="0" smtClean="0">
                <a:effectLst/>
                <a:latin typeface="Times New Roman" panose="02020603050405020304" pitchFamily="18" charset="0"/>
                <a:ea typeface="Calibri" panose="020F0502020204030204" pitchFamily="34" charset="0"/>
              </a:rPr>
              <a:t> </a:t>
            </a:r>
            <a:r>
              <a:rPr lang="ru-RU" sz="2800" dirty="0">
                <a:effectLst/>
                <a:latin typeface="Times New Roman" panose="02020603050405020304" pitchFamily="18" charset="0"/>
                <a:ea typeface="Calibri" panose="020F0502020204030204" pitchFamily="34" charset="0"/>
              </a:rPr>
              <a:t>поведения)</a:t>
            </a:r>
            <a:endParaRPr lang="ru-RU" sz="2800" dirty="0">
              <a:latin typeface="Times New Roman" panose="02020603050405020304" pitchFamily="18" charset="0"/>
              <a:ea typeface="Calibri" panose="020F0502020204030204" pitchFamily="34" charset="0"/>
            </a:endParaRPr>
          </a:p>
          <a:p>
            <a:r>
              <a:rPr lang="ru-RU" sz="2800" dirty="0">
                <a:latin typeface="Times New Roman" panose="02020603050405020304" pitchFamily="18" charset="0"/>
                <a:ea typeface="Calibri" panose="020F0502020204030204" pitchFamily="34" charset="0"/>
              </a:rPr>
              <a:t>Профессиональный подход (</a:t>
            </a:r>
            <a:r>
              <a:rPr lang="ru-RU" sz="2800" dirty="0">
                <a:effectLst/>
                <a:latin typeface="Times New Roman" panose="02020603050405020304" pitchFamily="18" charset="0"/>
                <a:ea typeface="Calibri" panose="020F0502020204030204" pitchFamily="34" charset="0"/>
              </a:rPr>
              <a:t>с учетом представлений о стилях поведения в определенных профессиях)</a:t>
            </a:r>
            <a:endParaRPr lang="ru-RU" dirty="0"/>
          </a:p>
        </p:txBody>
      </p:sp>
    </p:spTree>
    <p:extLst>
      <p:ext uri="{BB962C8B-B14F-4D97-AF65-F5344CB8AC3E}">
        <p14:creationId xmlns:p14="http://schemas.microsoft.com/office/powerpoint/2010/main" val="840147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868" y="1219201"/>
            <a:ext cx="11036121" cy="5346700"/>
          </a:xfrm>
        </p:spPr>
        <p:txBody>
          <a:bodyPr>
            <a:noAutofit/>
          </a:bodyPr>
          <a:lstStyle/>
          <a:p>
            <a:pPr marL="0" indent="482588" algn="just">
              <a:buNone/>
            </a:pPr>
            <a:r>
              <a:rPr lang="ru-RU" sz="2667" dirty="0">
                <a:latin typeface="Arial" pitchFamily="34" charset="0"/>
                <a:cs typeface="Arial" pitchFamily="34" charset="0"/>
              </a:rPr>
              <a:t>Ребенок стал более скрытным </a:t>
            </a:r>
          </a:p>
          <a:p>
            <a:pPr marL="0" indent="482588" algn="just">
              <a:buNone/>
            </a:pPr>
            <a:r>
              <a:rPr lang="ru-RU" sz="2667" dirty="0">
                <a:latin typeface="Arial" pitchFamily="34" charset="0"/>
                <a:cs typeface="Arial" pitchFamily="34" charset="0"/>
              </a:rPr>
              <a:t>Ребенок высказывается о проблемах в общении со сверстниками</a:t>
            </a:r>
          </a:p>
          <a:p>
            <a:pPr marL="0" indent="482588" algn="just">
              <a:buNone/>
            </a:pPr>
            <a:r>
              <a:rPr lang="ru-RU" sz="2667" dirty="0">
                <a:latin typeface="Arial" pitchFamily="34" charset="0"/>
                <a:cs typeface="Arial" pitchFamily="34" charset="0"/>
              </a:rPr>
              <a:t>У ребенка на теле  появились следы от самоповреждений</a:t>
            </a:r>
          </a:p>
          <a:p>
            <a:pPr marL="0" indent="482588" algn="just">
              <a:buNone/>
            </a:pPr>
            <a:r>
              <a:rPr lang="ru-RU" sz="2667" dirty="0">
                <a:latin typeface="Arial" pitchFamily="34" charset="0"/>
                <a:cs typeface="Arial" pitchFamily="34" charset="0"/>
              </a:rPr>
              <a:t>Ребенок начал носить одежду, скрывающую места с потенциальными порезами</a:t>
            </a:r>
          </a:p>
          <a:p>
            <a:pPr marL="0" indent="482588" algn="just">
              <a:buNone/>
            </a:pPr>
            <a:r>
              <a:rPr lang="ru-RU" sz="2667" dirty="0">
                <a:latin typeface="Arial" pitchFamily="34" charset="0"/>
                <a:cs typeface="Arial" pitchFamily="34" charset="0"/>
              </a:rPr>
              <a:t>Ребенок наносит на тело символы, цифры или символические рисунки</a:t>
            </a:r>
          </a:p>
          <a:p>
            <a:pPr marL="0" indent="482588" algn="just">
              <a:buNone/>
            </a:pPr>
            <a:r>
              <a:rPr lang="ru-RU" sz="2667" dirty="0">
                <a:latin typeface="Arial" pitchFamily="34" charset="0"/>
                <a:cs typeface="Arial" pitchFamily="34" charset="0"/>
              </a:rPr>
              <a:t>Ребенок высказывает мысли о бессмысленности жизни или смерти  </a:t>
            </a:r>
          </a:p>
          <a:p>
            <a:pPr marL="0" indent="482588" algn="just">
              <a:buNone/>
            </a:pPr>
            <a:r>
              <a:rPr lang="ru-RU" sz="2667" dirty="0">
                <a:latin typeface="Arial" pitchFamily="34" charset="0"/>
                <a:cs typeface="Arial" pitchFamily="34" charset="0"/>
              </a:rPr>
              <a:t>Ребенок высказывается о ненависти к своему окружению</a:t>
            </a:r>
          </a:p>
          <a:p>
            <a:pPr marL="0" indent="482588" algn="just">
              <a:buNone/>
            </a:pPr>
            <a:r>
              <a:rPr lang="ru-RU" sz="2667" dirty="0">
                <a:latin typeface="Arial" pitchFamily="34" charset="0"/>
                <a:cs typeface="Arial" pitchFamily="34" charset="0"/>
              </a:rPr>
              <a:t>Ребенок приобщает себя к участникам насильственных акций </a:t>
            </a:r>
          </a:p>
        </p:txBody>
      </p:sp>
      <p:sp>
        <p:nvSpPr>
          <p:cNvPr id="4" name="Прямоугольник 3"/>
          <p:cNvSpPr/>
          <p:nvPr/>
        </p:nvSpPr>
        <p:spPr>
          <a:xfrm>
            <a:off x="0" y="1"/>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3733" dirty="0">
                <a:solidFill>
                  <a:prstClr val="white"/>
                </a:solidFill>
                <a:latin typeface="Arial" pitchFamily="34" charset="0"/>
                <a:cs typeface="Arial" pitchFamily="34" charset="0"/>
              </a:rPr>
              <a:t>Обратить внимание на особенности в поведении</a:t>
            </a:r>
          </a:p>
        </p:txBody>
      </p:sp>
    </p:spTree>
    <p:extLst>
      <p:ext uri="{BB962C8B-B14F-4D97-AF65-F5344CB8AC3E}">
        <p14:creationId xmlns:p14="http://schemas.microsoft.com/office/powerpoint/2010/main" val="367660207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1867" y="1503892"/>
            <a:ext cx="11108267" cy="4351339"/>
          </a:xfrm>
        </p:spPr>
        <p:txBody>
          <a:bodyPr>
            <a:noAutofit/>
          </a:bodyPr>
          <a:lstStyle/>
          <a:p>
            <a:pPr marL="482588" indent="-482588" algn="just">
              <a:buFont typeface="Arial" pitchFamily="34" charset="0"/>
              <a:buChar char="―"/>
            </a:pPr>
            <a:r>
              <a:rPr lang="ru-RU" sz="2400" dirty="0">
                <a:latin typeface="Arial" pitchFamily="34" charset="0"/>
                <a:cs typeface="Arial" pitchFamily="34" charset="0"/>
              </a:rPr>
              <a:t>Подростки всё чаще находят наиболее опасные формы «самоутверждения» и  деструктивные </a:t>
            </a:r>
            <a:r>
              <a:rPr lang="ru-RU" sz="2400" dirty="0" err="1">
                <a:latin typeface="Arial" pitchFamily="34" charset="0"/>
                <a:cs typeface="Arial" pitchFamily="34" charset="0"/>
              </a:rPr>
              <a:t>саморазрушающие</a:t>
            </a:r>
            <a:r>
              <a:rPr lang="ru-RU" sz="2400" dirty="0">
                <a:latin typeface="Arial" pitchFamily="34" charset="0"/>
                <a:cs typeface="Arial" pitchFamily="34" charset="0"/>
              </a:rPr>
              <a:t> способы привлечения к себе внимания. </a:t>
            </a:r>
          </a:p>
          <a:p>
            <a:pPr marL="482588" indent="-482588" algn="just">
              <a:buFont typeface="Arial" pitchFamily="34" charset="0"/>
              <a:buChar char="―"/>
            </a:pPr>
            <a:r>
              <a:rPr lang="ru-RU" sz="2400" dirty="0">
                <a:latin typeface="Arial" pitchFamily="34" charset="0"/>
                <a:cs typeface="Arial" pitchFamily="34" charset="0"/>
              </a:rPr>
              <a:t>Проблема взаимоотношений  между родителями, </a:t>
            </a:r>
            <a:r>
              <a:rPr lang="ru-RU" sz="2400" dirty="0" err="1">
                <a:latin typeface="Arial" pitchFamily="34" charset="0"/>
                <a:cs typeface="Arial" pitchFamily="34" charset="0"/>
              </a:rPr>
              <a:t>гиперопека</a:t>
            </a:r>
            <a:r>
              <a:rPr lang="ru-RU" sz="2400" dirty="0">
                <a:latin typeface="Arial" pitchFamily="34" charset="0"/>
                <a:cs typeface="Arial" pitchFamily="34" charset="0"/>
              </a:rPr>
              <a:t> или недостаток внимания к детям часто приводят к негативным последствиям и являются причиной потери близкого, доверительного контакта между родителями и детьми.  </a:t>
            </a:r>
          </a:p>
          <a:p>
            <a:pPr marL="482588" indent="-482588" algn="just">
              <a:buFont typeface="Arial" pitchFamily="34" charset="0"/>
              <a:buChar char="―"/>
            </a:pPr>
            <a:r>
              <a:rPr lang="ru-RU" sz="2400" dirty="0">
                <a:latin typeface="Arial" pitchFamily="34" charset="0"/>
                <a:cs typeface="Arial" pitchFamily="34" charset="0"/>
              </a:rPr>
              <a:t>Анонимность и безответственность поведения в информационном пространстве приводит к возникновению ощущения безнаказанности.</a:t>
            </a:r>
          </a:p>
          <a:p>
            <a:pPr marL="482588" indent="-482588" algn="just">
              <a:buFont typeface="Arial" pitchFamily="34" charset="0"/>
              <a:buChar char="―"/>
            </a:pPr>
            <a:r>
              <a:rPr lang="ru-RU" sz="2400" dirty="0">
                <a:latin typeface="Arial" pitchFamily="34" charset="0"/>
                <a:cs typeface="Arial" pitchFamily="34" charset="0"/>
              </a:rPr>
              <a:t>Отсутствие привлекательных форм деятельности в реальном мире и широкий выбор способов </a:t>
            </a:r>
            <a:r>
              <a:rPr lang="ru-RU" sz="2400" dirty="0" err="1">
                <a:latin typeface="Arial" pitchFamily="34" charset="0"/>
                <a:cs typeface="Arial" pitchFamily="34" charset="0"/>
              </a:rPr>
              <a:t>самопрезентации</a:t>
            </a:r>
            <a:r>
              <a:rPr lang="ru-RU" sz="2400" dirty="0">
                <a:latin typeface="Arial" pitchFamily="34" charset="0"/>
                <a:cs typeface="Arial" pitchFamily="34" charset="0"/>
              </a:rPr>
              <a:t> в виртуальном мире позволяет детям и подросткам «безболезненно» исследовать границы своих возможностей.</a:t>
            </a:r>
          </a:p>
        </p:txBody>
      </p:sp>
      <p:sp>
        <p:nvSpPr>
          <p:cNvPr id="4" name="Прямоугольник 3"/>
          <p:cNvSpPr/>
          <p:nvPr/>
        </p:nvSpPr>
        <p:spPr>
          <a:xfrm>
            <a:off x="0" y="1"/>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3200" dirty="0">
                <a:solidFill>
                  <a:prstClr val="white"/>
                </a:solidFill>
                <a:latin typeface="Arial" pitchFamily="34" charset="0"/>
                <a:cs typeface="Arial" pitchFamily="34" charset="0"/>
              </a:rPr>
              <a:t>Причины возникновения девиантного поведения в информационном пространстве</a:t>
            </a:r>
          </a:p>
        </p:txBody>
      </p:sp>
    </p:spTree>
    <p:extLst>
      <p:ext uri="{BB962C8B-B14F-4D97-AF65-F5344CB8AC3E}">
        <p14:creationId xmlns:p14="http://schemas.microsoft.com/office/powerpoint/2010/main" val="768136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934" y="2370667"/>
            <a:ext cx="11650133" cy="4275667"/>
          </a:xfrm>
        </p:spPr>
        <p:txBody>
          <a:bodyPr>
            <a:noAutofit/>
          </a:bodyPr>
          <a:lstStyle/>
          <a:p>
            <a:pPr marL="482588" indent="-482588" algn="just">
              <a:buFont typeface="Arial" pitchFamily="34" charset="0"/>
              <a:buChar char="―"/>
            </a:pPr>
            <a:r>
              <a:rPr lang="ru-RU" sz="2133" dirty="0">
                <a:latin typeface="Arial" pitchFamily="34" charset="0"/>
                <a:cs typeface="Arial" pitchFamily="34" charset="0"/>
              </a:rPr>
              <a:t>Создание привлекательных образцов поведения в Сети и за ее пределами.</a:t>
            </a:r>
          </a:p>
          <a:p>
            <a:pPr marL="482588" indent="-482588" algn="just">
              <a:buFont typeface="Arial" pitchFamily="34" charset="0"/>
              <a:buChar char="―"/>
            </a:pPr>
            <a:r>
              <a:rPr lang="ru-RU" sz="2133" dirty="0">
                <a:latin typeface="Arial" pitchFamily="34" charset="0"/>
                <a:cs typeface="Arial" pitchFamily="34" charset="0"/>
              </a:rPr>
              <a:t>Работа с семьей как источником норм и правил поведения.</a:t>
            </a:r>
          </a:p>
          <a:p>
            <a:pPr marL="482588" indent="-482588" algn="just">
              <a:buFont typeface="Arial" pitchFamily="34" charset="0"/>
              <a:buChar char="―"/>
            </a:pPr>
            <a:r>
              <a:rPr lang="ru-RU" sz="2133" dirty="0">
                <a:latin typeface="Arial" pitchFamily="34" charset="0"/>
                <a:cs typeface="Arial" pitchFamily="34" charset="0"/>
              </a:rPr>
              <a:t>Разработка системы трансляции и популяризации общекультурных ценностей.</a:t>
            </a:r>
          </a:p>
          <a:p>
            <a:pPr marL="482588" indent="-482588" algn="just">
              <a:buFont typeface="Arial" pitchFamily="34" charset="0"/>
              <a:buChar char="―"/>
            </a:pPr>
            <a:r>
              <a:rPr lang="ru-RU" sz="2133" dirty="0">
                <a:latin typeface="Arial" pitchFamily="34" charset="0"/>
                <a:cs typeface="Arial" pitchFamily="34" charset="0"/>
              </a:rPr>
              <a:t>Проведение совместных исследований по выявлению психологических механизмов воздействия на массовое сознание в информационном пространстве.</a:t>
            </a:r>
          </a:p>
          <a:p>
            <a:pPr marL="0" indent="0">
              <a:buNone/>
            </a:pPr>
            <a:endParaRPr lang="ru-RU" sz="2133" dirty="0"/>
          </a:p>
          <a:p>
            <a:endParaRPr lang="ru-RU" sz="2133" u="sng" dirty="0">
              <a:latin typeface="Arial" pitchFamily="34" charset="0"/>
              <a:cs typeface="Arial" pitchFamily="34" charset="0"/>
            </a:endParaRPr>
          </a:p>
          <a:p>
            <a:pPr>
              <a:buNone/>
            </a:pPr>
            <a:endParaRPr lang="ru-RU" sz="2133" u="sng" dirty="0">
              <a:latin typeface="Arial" pitchFamily="34" charset="0"/>
              <a:cs typeface="Arial" pitchFamily="34" charset="0"/>
            </a:endParaRPr>
          </a:p>
          <a:p>
            <a:pPr marL="0" indent="0" algn="ctr">
              <a:buNone/>
            </a:pPr>
            <a:r>
              <a:rPr lang="ru-RU" sz="2133" u="sng" dirty="0">
                <a:latin typeface="Arial" pitchFamily="34" charset="0"/>
                <a:cs typeface="Arial" pitchFamily="34" charset="0"/>
              </a:rPr>
              <a:t>Обеспечение информационной безопасности и психологического благополучия человека в реальном и виртуальном мире.</a:t>
            </a:r>
          </a:p>
        </p:txBody>
      </p:sp>
      <p:sp>
        <p:nvSpPr>
          <p:cNvPr id="4" name="Стрелка вниз 3">
            <a:extLst>
              <a:ext uri="{FF2B5EF4-FFF2-40B4-BE49-F238E27FC236}">
                <a16:creationId xmlns:a16="http://schemas.microsoft.com/office/drawing/2014/main" xmlns="" id="{8B15B2AE-2825-D24D-89E8-95BDD24381E9}"/>
              </a:ext>
            </a:extLst>
          </p:cNvPr>
          <p:cNvSpPr/>
          <p:nvPr/>
        </p:nvSpPr>
        <p:spPr>
          <a:xfrm>
            <a:off x="5671458" y="4486125"/>
            <a:ext cx="849087" cy="94705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ru-RU" sz="1867">
              <a:solidFill>
                <a:prstClr val="white"/>
              </a:solidFill>
            </a:endParaRPr>
          </a:p>
        </p:txBody>
      </p:sp>
      <p:sp>
        <p:nvSpPr>
          <p:cNvPr id="5" name="Прямоугольник 4"/>
          <p:cNvSpPr/>
          <p:nvPr/>
        </p:nvSpPr>
        <p:spPr>
          <a:xfrm>
            <a:off x="0" y="1"/>
            <a:ext cx="12192000" cy="1049867"/>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4267" dirty="0" smtClean="0">
                <a:solidFill>
                  <a:prstClr val="white"/>
                </a:solidFill>
                <a:latin typeface="Arial" pitchFamily="34" charset="0"/>
                <a:cs typeface="Arial" pitchFamily="34" charset="0"/>
              </a:rPr>
              <a:t>Профилактические мероприятия</a:t>
            </a:r>
            <a:endParaRPr lang="ru-RU" sz="4267" dirty="0">
              <a:solidFill>
                <a:prstClr val="white"/>
              </a:solidFill>
              <a:latin typeface="Arial" pitchFamily="34" charset="0"/>
              <a:cs typeface="Arial" pitchFamily="34" charset="0"/>
            </a:endParaRPr>
          </a:p>
        </p:txBody>
      </p:sp>
      <p:grpSp>
        <p:nvGrpSpPr>
          <p:cNvPr id="7" name="Google Shape;545;p40"/>
          <p:cNvGrpSpPr/>
          <p:nvPr/>
        </p:nvGrpSpPr>
        <p:grpSpPr>
          <a:xfrm>
            <a:off x="5597874" y="1222492"/>
            <a:ext cx="996253" cy="944976"/>
            <a:chOff x="5941025" y="3634400"/>
            <a:chExt cx="467650" cy="467650"/>
          </a:xfrm>
        </p:grpSpPr>
        <p:sp>
          <p:nvSpPr>
            <p:cNvPr id="8" name="Google Shape;546;p40"/>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2A6F9E"/>
              </a:solidFill>
              <a:prstDash val="solid"/>
              <a:round/>
              <a:headEnd type="none" w="sm" len="sm"/>
              <a:tailEnd type="none" w="sm" len="sm"/>
            </a:ln>
          </p:spPr>
          <p:txBody>
            <a:bodyPr spcFirstLastPara="1" wrap="square" lIns="121900" tIns="121900" rIns="121900" bIns="121900" anchor="ctr" anchorCtr="0">
              <a:noAutofit/>
            </a:bodyPr>
            <a:lstStyle/>
            <a:p>
              <a:pPr defTabSz="914377"/>
              <a:endParaRPr sz="1867">
                <a:solidFill>
                  <a:prstClr val="black"/>
                </a:solidFill>
              </a:endParaRPr>
            </a:p>
          </p:txBody>
        </p:sp>
        <p:sp>
          <p:nvSpPr>
            <p:cNvPr id="9" name="Google Shape;547;p40"/>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2A6F9E"/>
              </a:solidFill>
              <a:prstDash val="solid"/>
              <a:round/>
              <a:headEnd type="none" w="sm" len="sm"/>
              <a:tailEnd type="none" w="sm" len="sm"/>
            </a:ln>
          </p:spPr>
          <p:txBody>
            <a:bodyPr spcFirstLastPara="1" wrap="square" lIns="121900" tIns="121900" rIns="121900" bIns="121900" anchor="ctr" anchorCtr="0">
              <a:noAutofit/>
            </a:bodyPr>
            <a:lstStyle/>
            <a:p>
              <a:pPr defTabSz="914377"/>
              <a:endParaRPr sz="1867">
                <a:solidFill>
                  <a:prstClr val="black"/>
                </a:solidFill>
              </a:endParaRPr>
            </a:p>
          </p:txBody>
        </p:sp>
        <p:sp>
          <p:nvSpPr>
            <p:cNvPr id="10" name="Google Shape;548;p40"/>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2A6F9E"/>
              </a:solidFill>
              <a:prstDash val="solid"/>
              <a:round/>
              <a:headEnd type="none" w="sm" len="sm"/>
              <a:tailEnd type="none" w="sm" len="sm"/>
            </a:ln>
          </p:spPr>
          <p:txBody>
            <a:bodyPr spcFirstLastPara="1" wrap="square" lIns="121900" tIns="121900" rIns="121900" bIns="121900" anchor="ctr" anchorCtr="0">
              <a:noAutofit/>
            </a:bodyPr>
            <a:lstStyle/>
            <a:p>
              <a:pPr defTabSz="914377"/>
              <a:endParaRPr sz="1867">
                <a:solidFill>
                  <a:prstClr val="black"/>
                </a:solidFill>
              </a:endParaRPr>
            </a:p>
          </p:txBody>
        </p:sp>
        <p:sp>
          <p:nvSpPr>
            <p:cNvPr id="11" name="Google Shape;549;p40"/>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2A6F9E"/>
              </a:solidFill>
              <a:prstDash val="solid"/>
              <a:round/>
              <a:headEnd type="none" w="sm" len="sm"/>
              <a:tailEnd type="none" w="sm" len="sm"/>
            </a:ln>
          </p:spPr>
          <p:txBody>
            <a:bodyPr spcFirstLastPara="1" wrap="square" lIns="121900" tIns="121900" rIns="121900" bIns="121900" anchor="ctr" anchorCtr="0">
              <a:noAutofit/>
            </a:bodyPr>
            <a:lstStyle/>
            <a:p>
              <a:pPr defTabSz="914377"/>
              <a:endParaRPr sz="1867">
                <a:solidFill>
                  <a:prstClr val="black"/>
                </a:solidFill>
              </a:endParaRPr>
            </a:p>
          </p:txBody>
        </p:sp>
        <p:sp>
          <p:nvSpPr>
            <p:cNvPr id="12" name="Google Shape;550;p40"/>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2A6F9E"/>
              </a:solidFill>
              <a:prstDash val="solid"/>
              <a:round/>
              <a:headEnd type="none" w="sm" len="sm"/>
              <a:tailEnd type="none" w="sm" len="sm"/>
            </a:ln>
          </p:spPr>
          <p:txBody>
            <a:bodyPr spcFirstLastPara="1" wrap="square" lIns="121900" tIns="121900" rIns="121900" bIns="121900" anchor="ctr" anchorCtr="0">
              <a:noAutofit/>
            </a:bodyPr>
            <a:lstStyle/>
            <a:p>
              <a:pPr defTabSz="914377"/>
              <a:endParaRPr sz="1867">
                <a:solidFill>
                  <a:prstClr val="black"/>
                </a:solidFill>
              </a:endParaRPr>
            </a:p>
          </p:txBody>
        </p:sp>
        <p:sp>
          <p:nvSpPr>
            <p:cNvPr id="13" name="Google Shape;551;p40"/>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2A6F9E"/>
              </a:solidFill>
              <a:prstDash val="solid"/>
              <a:round/>
              <a:headEnd type="none" w="sm" len="sm"/>
              <a:tailEnd type="none" w="sm" len="sm"/>
            </a:ln>
          </p:spPr>
          <p:txBody>
            <a:bodyPr spcFirstLastPara="1" wrap="square" lIns="121900" tIns="121900" rIns="121900" bIns="121900" anchor="ctr" anchorCtr="0">
              <a:noAutofit/>
            </a:bodyPr>
            <a:lstStyle/>
            <a:p>
              <a:pPr defTabSz="914377"/>
              <a:endParaRPr sz="1867">
                <a:solidFill>
                  <a:prstClr val="black"/>
                </a:solidFill>
              </a:endParaRPr>
            </a:p>
          </p:txBody>
        </p:sp>
      </p:grpSp>
    </p:spTree>
    <p:extLst>
      <p:ext uri="{BB962C8B-B14F-4D97-AF65-F5344CB8AC3E}">
        <p14:creationId xmlns:p14="http://schemas.microsoft.com/office/powerpoint/2010/main" val="28293855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794934"/>
            <a:ext cx="12192000" cy="3268135"/>
          </a:xfrm>
          <a:prstGeom prst="rect">
            <a:avLst/>
          </a:prstGeom>
          <a:solidFill>
            <a:srgbClr val="2A6F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ru-RU" sz="5333" dirty="0">
                <a:solidFill>
                  <a:prstClr val="white"/>
                </a:solidFill>
                <a:latin typeface="Arial" pitchFamily="34" charset="0"/>
                <a:cs typeface="Arial" pitchFamily="34" charset="0"/>
              </a:rPr>
              <a:t>Спасибо за внимание!</a:t>
            </a:r>
          </a:p>
        </p:txBody>
      </p:sp>
    </p:spTree>
    <p:extLst>
      <p:ext uri="{BB962C8B-B14F-4D97-AF65-F5344CB8AC3E}">
        <p14:creationId xmlns:p14="http://schemas.microsoft.com/office/powerpoint/2010/main" val="3504817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8280811-0915-4B86-833F-D1B8A263A15A}"/>
              </a:ext>
            </a:extLst>
          </p:cNvPr>
          <p:cNvSpPr>
            <a:spLocks noGrp="1"/>
          </p:cNvSpPr>
          <p:nvPr>
            <p:ph type="title"/>
          </p:nvPr>
        </p:nvSpPr>
        <p:spPr/>
        <p:txBody>
          <a:bodyPr>
            <a:normAutofit/>
          </a:bodyPr>
          <a:lstStyle/>
          <a:p>
            <a:r>
              <a:rPr lang="ru-RU" sz="4000" dirty="0">
                <a:effectLst/>
                <a:latin typeface="Times New Roman" panose="02020603050405020304" pitchFamily="18" charset="0"/>
                <a:ea typeface="Calibri" panose="020F0502020204030204" pitchFamily="34" charset="0"/>
              </a:rPr>
              <a:t>Анализ структуры </a:t>
            </a:r>
            <a:br>
              <a:rPr lang="ru-RU" sz="4000" dirty="0">
                <a:effectLst/>
                <a:latin typeface="Times New Roman" panose="02020603050405020304" pitchFamily="18" charset="0"/>
                <a:ea typeface="Calibri" panose="020F0502020204030204" pitchFamily="34" charset="0"/>
              </a:rPr>
            </a:br>
            <a:r>
              <a:rPr lang="ru-RU" sz="4000" dirty="0">
                <a:effectLst/>
                <a:latin typeface="Times New Roman" panose="02020603050405020304" pitchFamily="18" charset="0"/>
                <a:ea typeface="Calibri" panose="020F0502020204030204" pitchFamily="34" charset="0"/>
              </a:rPr>
              <a:t>девиантного поведения</a:t>
            </a:r>
            <a:endParaRPr lang="ru-RU" sz="13800" dirty="0"/>
          </a:p>
        </p:txBody>
      </p:sp>
      <p:sp>
        <p:nvSpPr>
          <p:cNvPr id="3" name="Объект 2">
            <a:extLst>
              <a:ext uri="{FF2B5EF4-FFF2-40B4-BE49-F238E27FC236}">
                <a16:creationId xmlns="" xmlns:a16="http://schemas.microsoft.com/office/drawing/2014/main" id="{0D3FDE3F-D7CD-4006-9213-EE89CAA437A0}"/>
              </a:ext>
            </a:extLst>
          </p:cNvPr>
          <p:cNvSpPr>
            <a:spLocks noGrp="1"/>
          </p:cNvSpPr>
          <p:nvPr>
            <p:ph idx="1"/>
          </p:nvPr>
        </p:nvSpPr>
        <p:spPr/>
        <p:txBody>
          <a:bodyPr>
            <a:normAutofit fontScale="85000" lnSpcReduction="10000"/>
          </a:bodyPr>
          <a:lstStyle/>
          <a:p>
            <a:pPr indent="450215" algn="just">
              <a:lnSpc>
                <a:spcPct val="150000"/>
              </a:lnSpc>
              <a:spcAft>
                <a:spcPts val="80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П</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ротяженность во времени. Поведение может быть краткосрочное и пролонгированное.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Уровень мотивации. Поведение определяется по степени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спланированности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50000"/>
              </a:lnSpc>
              <a:spcAft>
                <a:spcPts val="80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С</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формированность цели. Устремление на результат или на процесс.</a:t>
            </a:r>
          </a:p>
          <a:p>
            <a:pPr indent="450215" algn="just">
              <a:lnSpc>
                <a:spcPct val="150000"/>
              </a:lnSpc>
              <a:spcAft>
                <a:spcPts val="80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оно-</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полифеноменологичность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Наличие какой-либо одной девиации или нескольких девиаций.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Количество участников. Индивидуальное поведение или групповое поведение.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Ситуативность. Поведение зависит от стечения обстоятельств.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Степень осознанности. Понимание, что поведение отклоняется от нормы или нет.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7423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6A1872-2762-4544-9E5C-7FE08C6478E9}"/>
              </a:ext>
            </a:extLst>
          </p:cNvPr>
          <p:cNvSpPr>
            <a:spLocks noGrp="1"/>
          </p:cNvSpPr>
          <p:nvPr>
            <p:ph type="title"/>
          </p:nvPr>
        </p:nvSpPr>
        <p:spPr/>
        <p:txBody>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Структура девиации </a:t>
            </a:r>
            <a:endParaRPr lang="ru-RU" dirty="0"/>
          </a:p>
        </p:txBody>
      </p:sp>
      <p:sp>
        <p:nvSpPr>
          <p:cNvPr id="3" name="Объект 2">
            <a:extLst>
              <a:ext uri="{FF2B5EF4-FFF2-40B4-BE49-F238E27FC236}">
                <a16:creationId xmlns="" xmlns:a16="http://schemas.microsoft.com/office/drawing/2014/main" id="{FFBA97FD-9A84-4E6E-B2A0-60FC503FACCD}"/>
              </a:ext>
            </a:extLst>
          </p:cNvPr>
          <p:cNvSpPr>
            <a:spLocks noGrp="1"/>
          </p:cNvSpPr>
          <p:nvPr>
            <p:ph idx="1"/>
          </p:nvPr>
        </p:nvSpPr>
        <p:spPr>
          <a:xfrm>
            <a:off x="1437634" y="2597179"/>
            <a:ext cx="9313683" cy="3593592"/>
          </a:xfrm>
        </p:spPr>
        <p:txBody>
          <a:bodyPr>
            <a:normAutofit/>
          </a:bodyPr>
          <a:lstStyle/>
          <a:p>
            <a:pPr algn="just"/>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определяется индивидуальным соотношением характеристик и в основе девиантного поведения лежит особое восприятие девиантом окружающей реальности, на основе которого строиться взаимодействие с миром</a:t>
            </a:r>
            <a:endParaRPr lang="ru-RU" sz="4000" dirty="0"/>
          </a:p>
        </p:txBody>
      </p:sp>
    </p:spTree>
    <p:extLst>
      <p:ext uri="{BB962C8B-B14F-4D97-AF65-F5344CB8AC3E}">
        <p14:creationId xmlns:p14="http://schemas.microsoft.com/office/powerpoint/2010/main" val="352565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206915C-AAEF-4F95-9820-2D9008631A88}"/>
              </a:ext>
            </a:extLst>
          </p:cNvPr>
          <p:cNvSpPr>
            <a:spLocks noGrp="1"/>
          </p:cNvSpPr>
          <p:nvPr>
            <p:ph type="title"/>
          </p:nvPr>
        </p:nvSpPr>
        <p:spPr/>
        <p:txBody>
          <a:bodyPr>
            <a:noAutofit/>
          </a:bodyPr>
          <a:lstStyle/>
          <a:p>
            <a:r>
              <a:rPr lang="ru-RU" sz="4400" dirty="0">
                <a:latin typeface="Times New Roman" panose="02020603050405020304" pitchFamily="18" charset="0"/>
                <a:ea typeface="Calibri" panose="020F0502020204030204" pitchFamily="34" charset="0"/>
                <a:cs typeface="Times New Roman" panose="02020603050405020304" pitchFamily="18" charset="0"/>
              </a:rPr>
              <a:t>отличительные особенности девиантного поведения:</a:t>
            </a:r>
            <a:r>
              <a:rPr lang="ru-RU" sz="4400" dirty="0">
                <a:latin typeface="Calibri" panose="020F0502020204030204" pitchFamily="34" charset="0"/>
                <a:ea typeface="Calibri" panose="020F0502020204030204" pitchFamily="34" charset="0"/>
                <a:cs typeface="Times New Roman" panose="02020603050405020304" pitchFamily="18" charset="0"/>
              </a:rPr>
              <a:t/>
            </a:r>
            <a:br>
              <a:rPr lang="ru-RU" sz="4400" dirty="0">
                <a:latin typeface="Calibri" panose="020F0502020204030204" pitchFamily="34" charset="0"/>
                <a:ea typeface="Calibri" panose="020F0502020204030204" pitchFamily="34" charset="0"/>
                <a:cs typeface="Times New Roman" panose="02020603050405020304" pitchFamily="18" charset="0"/>
              </a:rPr>
            </a:br>
            <a:endParaRPr lang="ru-RU" sz="4400" dirty="0"/>
          </a:p>
        </p:txBody>
      </p:sp>
      <p:sp>
        <p:nvSpPr>
          <p:cNvPr id="3" name="Объект 2">
            <a:extLst>
              <a:ext uri="{FF2B5EF4-FFF2-40B4-BE49-F238E27FC236}">
                <a16:creationId xmlns="" xmlns:a16="http://schemas.microsoft.com/office/drawing/2014/main" id="{11682C4B-636E-4749-BDC9-9044EDBCE694}"/>
              </a:ext>
            </a:extLst>
          </p:cNvPr>
          <p:cNvSpPr>
            <a:spLocks noGrp="1"/>
          </p:cNvSpPr>
          <p:nvPr>
            <p:ph idx="1"/>
          </p:nvPr>
        </p:nvSpPr>
        <p:spPr/>
        <p:txBody>
          <a:bodyPr>
            <a:normAutofit/>
          </a:bodyPr>
          <a:lstStyle/>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Снижение критичности к своему поведению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Искажение восприятия и понимания происходящего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Снижение самооценки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Наличие эмоциональных нарушений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Несоответствие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общепринятым нормам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Поступки оцениваются окружающими негативно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Наносится ущерб себе или окружающим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Имеет многократное или длительное совершение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Сопровождается проявлениями социальной дезадаптации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Зависимость от возраста</a:t>
            </a:r>
            <a:endParaRPr lang="ru-RU" dirty="0"/>
          </a:p>
        </p:txBody>
      </p:sp>
    </p:spTree>
    <p:extLst>
      <p:ext uri="{BB962C8B-B14F-4D97-AF65-F5344CB8AC3E}">
        <p14:creationId xmlns:p14="http://schemas.microsoft.com/office/powerpoint/2010/main" val="389341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D5D83E3-3B07-4ABF-B6E0-DCD7A17067A4}"/>
              </a:ext>
            </a:extLst>
          </p:cNvPr>
          <p:cNvSpPr>
            <a:spLocks noGrp="1"/>
          </p:cNvSpPr>
          <p:nvPr>
            <p:ph type="title"/>
          </p:nvPr>
        </p:nvSpPr>
        <p:spPr/>
        <p:txBody>
          <a:bodyPr>
            <a:normAutofit/>
          </a:bodyPr>
          <a:lstStyle/>
          <a:p>
            <a:r>
              <a:rPr lang="ru-RU" sz="4800" dirty="0">
                <a:latin typeface="Times New Roman" panose="02020603050405020304" pitchFamily="18" charset="0"/>
                <a:ea typeface="Calibri" panose="020F0502020204030204" pitchFamily="34" charset="0"/>
                <a:cs typeface="Times New Roman" panose="02020603050405020304" pitchFamily="18" charset="0"/>
              </a:rPr>
              <a:t>Проявление</a:t>
            </a:r>
            <a:br>
              <a:rPr lang="ru-RU" sz="4800" dirty="0">
                <a:latin typeface="Times New Roman" panose="02020603050405020304" pitchFamily="18" charset="0"/>
                <a:ea typeface="Calibri" panose="020F0502020204030204" pitchFamily="34" charset="0"/>
                <a:cs typeface="Times New Roman" panose="02020603050405020304" pitchFamily="18" charset="0"/>
              </a:rPr>
            </a:br>
            <a:r>
              <a:rPr lang="ru-RU" sz="4800" dirty="0">
                <a:latin typeface="Times New Roman" panose="02020603050405020304" pitchFamily="18" charset="0"/>
                <a:ea typeface="Calibri" panose="020F0502020204030204" pitchFamily="34" charset="0"/>
                <a:cs typeface="Times New Roman" panose="02020603050405020304" pitchFamily="18" charset="0"/>
              </a:rPr>
              <a:t>девиантного поведения </a:t>
            </a:r>
            <a:endParaRPr lang="ru-RU" dirty="0"/>
          </a:p>
        </p:txBody>
      </p:sp>
      <p:sp>
        <p:nvSpPr>
          <p:cNvPr id="3" name="Объект 2">
            <a:extLst>
              <a:ext uri="{FF2B5EF4-FFF2-40B4-BE49-F238E27FC236}">
                <a16:creationId xmlns="" xmlns:a16="http://schemas.microsoft.com/office/drawing/2014/main" id="{7109AB6F-969E-4F9D-88B4-DCA29D7BDE10}"/>
              </a:ext>
            </a:extLst>
          </p:cNvPr>
          <p:cNvSpPr>
            <a:spLocks noGrp="1"/>
          </p:cNvSpPr>
          <p:nvPr>
            <p:ph idx="1"/>
          </p:nvPr>
        </p:nvSpPr>
        <p:spPr/>
        <p:txBody>
          <a:bodyPr>
            <a:normAutofit lnSpcReduction="10000"/>
          </a:bodyPr>
          <a:lstStyle/>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Хулиганство</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Кражи</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Вандализм</a:t>
            </a:r>
          </a:p>
          <a:p>
            <a:pPr>
              <a:lnSpc>
                <a:spcPct val="120000"/>
              </a:lnSpc>
              <a:spcBef>
                <a:spcPts val="0"/>
              </a:spcBef>
              <a:spcAft>
                <a:spcPts val="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П</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рименение насилия к окружающим</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Бродяжничество</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Прогулы школы, исключение себя из процесса обучения</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Обман</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Порча имущества</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Раннее вступление в половые отношения и их беспорядочность</a:t>
            </a:r>
          </a:p>
          <a:p>
            <a:pPr>
              <a:lnSpc>
                <a:spcPct val="120000"/>
              </a:lnSpc>
              <a:spcBef>
                <a:spcPts val="0"/>
              </a:spcBef>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Употребление ПАВ</a:t>
            </a:r>
          </a:p>
          <a:p>
            <a:pPr>
              <a:lnSpc>
                <a:spcPct val="120000"/>
              </a:lnSpc>
              <a:spcBef>
                <a:spcPts val="0"/>
              </a:spcBef>
              <a:spcAft>
                <a:spcPts val="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и др.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565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02A4189-1C6E-40FD-94AE-90C37AAD48B0}"/>
              </a:ext>
            </a:extLst>
          </p:cNvPr>
          <p:cNvSpPr>
            <a:spLocks noGrp="1"/>
          </p:cNvSpPr>
          <p:nvPr>
            <p:ph type="title"/>
          </p:nvPr>
        </p:nvSpPr>
        <p:spPr/>
        <p:txBody>
          <a:bodyPr/>
          <a:lstStyle/>
          <a:p>
            <a:r>
              <a:rPr lang="ru-RU" dirty="0"/>
              <a:t>Примеры</a:t>
            </a:r>
          </a:p>
        </p:txBody>
      </p:sp>
      <p:sp>
        <p:nvSpPr>
          <p:cNvPr id="3" name="Объект 2">
            <a:extLst>
              <a:ext uri="{FF2B5EF4-FFF2-40B4-BE49-F238E27FC236}">
                <a16:creationId xmlns="" xmlns:a16="http://schemas.microsoft.com/office/drawing/2014/main" id="{4A5E02CB-6823-4BC7-8175-1D339DEB500E}"/>
              </a:ext>
            </a:extLst>
          </p:cNvPr>
          <p:cNvSpPr>
            <a:spLocks noGrp="1"/>
          </p:cNvSpPr>
          <p:nvPr>
            <p:ph idx="1"/>
          </p:nvPr>
        </p:nvSpPr>
        <p:spPr/>
        <p:txBody>
          <a:bodyPr/>
          <a:lstStyle/>
          <a:p>
            <a:pPr algn="just">
              <a:lnSpc>
                <a:spcPct val="107000"/>
              </a:lnSpc>
              <a:spcAft>
                <a:spcPts val="800"/>
              </a:spcAft>
            </a:pPr>
            <a:r>
              <a:rPr lang="ru-RU" sz="1800" b="1" i="1" dirty="0">
                <a:solidFill>
                  <a:srgbClr val="FF0000"/>
                </a:solidFill>
                <a:effectLst/>
                <a:latin typeface="+mj-lt"/>
                <a:ea typeface="Calibri" panose="020F0502020204030204" pitchFamily="34" charset="0"/>
                <a:cs typeface="Times New Roman" panose="02020603050405020304" pitchFamily="18" charset="0"/>
              </a:rPr>
              <a:t>17-летнего подростка из Иваново будут судить по пяти статьям УК</a:t>
            </a:r>
            <a:endParaRPr lang="ru-RU" sz="1800" dirty="0">
              <a:solidFill>
                <a:srgbClr val="FF0000"/>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ru-RU" sz="1800" b="0" i="1" dirty="0">
                <a:solidFill>
                  <a:srgbClr val="000000"/>
                </a:solidFill>
                <a:effectLst/>
                <a:latin typeface="+mj-lt"/>
                <a:ea typeface="Calibri" panose="020F0502020204030204" pitchFamily="34" charset="0"/>
                <a:cs typeface="Times New Roman" panose="02020603050405020304" pitchFamily="18" charset="0"/>
              </a:rPr>
              <a:t>Уголовное дело 17-летнего подростка передано в суд. Житель областного центра обвиняется сразу по нескольким статьям Уголовного кодекса: </a:t>
            </a:r>
            <a:r>
              <a:rPr lang="ru-RU" sz="1800" b="0" i="1" dirty="0">
                <a:solidFill>
                  <a:srgbClr val="FF0000"/>
                </a:solidFill>
                <a:effectLst/>
                <a:latin typeface="+mj-lt"/>
                <a:ea typeface="Calibri" panose="020F0502020204030204" pitchFamily="34" charset="0"/>
                <a:cs typeface="Times New Roman" panose="02020603050405020304" pitchFamily="18" charset="0"/>
              </a:rPr>
              <a:t>двух грабежах, краже, побоях, оскорбление сотрудника власти, находящегося при исполнении служебных обязанностей</a:t>
            </a:r>
            <a:r>
              <a:rPr lang="ru-RU" sz="1800" b="0" i="1" dirty="0">
                <a:solidFill>
                  <a:srgbClr val="000000"/>
                </a:solidFill>
                <a:effectLst/>
                <a:latin typeface="+mj-lt"/>
                <a:ea typeface="Calibri" panose="020F0502020204030204" pitchFamily="34" charset="0"/>
                <a:cs typeface="Times New Roman" panose="02020603050405020304" pitchFamily="18" charset="0"/>
              </a:rPr>
              <a:t>.</a:t>
            </a:r>
            <a:endParaRPr lang="ru-RU"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ru-RU" sz="1800" i="1" dirty="0">
                <a:solidFill>
                  <a:srgbClr val="000000"/>
                </a:solidFill>
                <a:effectLst/>
                <a:latin typeface="+mj-lt"/>
                <a:ea typeface="Calibri" panose="020F0502020204030204" pitchFamily="34" charset="0"/>
                <a:cs typeface="Times New Roman" panose="02020603050405020304" pitchFamily="18" charset="0"/>
              </a:rPr>
              <a:t>Как следует из материалов дела, с ноября 2016 года по начало этого года подозреваемый, по мнению следствия, </a:t>
            </a:r>
            <a:r>
              <a:rPr lang="ru-RU" sz="1800" i="1" dirty="0">
                <a:solidFill>
                  <a:srgbClr val="FF0000"/>
                </a:solidFill>
                <a:effectLst/>
                <a:latin typeface="+mj-lt"/>
                <a:ea typeface="Calibri" panose="020F0502020204030204" pitchFamily="34" charset="0"/>
                <a:cs typeface="Times New Roman" panose="02020603050405020304" pitchFamily="18" charset="0"/>
              </a:rPr>
              <a:t>совершил несколько краж на улицах города, избивал подростков по той причине, что ему не нравился их внешний вид, оскорбил полицейского</a:t>
            </a:r>
            <a:r>
              <a:rPr lang="ru-RU" sz="1800" i="1" dirty="0">
                <a:solidFill>
                  <a:srgbClr val="000000"/>
                </a:solidFill>
                <a:effectLst/>
                <a:latin typeface="+mj-lt"/>
                <a:ea typeface="Calibri" panose="020F0502020204030204" pitchFamily="34" charset="0"/>
                <a:cs typeface="Times New Roman" panose="02020603050405020304" pitchFamily="18" charset="0"/>
              </a:rPr>
              <a:t>. </a:t>
            </a:r>
            <a:r>
              <a:rPr lang="ru-RU" sz="1800" i="1" dirty="0">
                <a:solidFill>
                  <a:srgbClr val="FF0000"/>
                </a:solidFill>
                <a:effectLst/>
                <a:latin typeface="+mj-lt"/>
                <a:ea typeface="Calibri" panose="020F0502020204030204" pitchFamily="34" charset="0"/>
                <a:cs typeface="Times New Roman" panose="02020603050405020304" pitchFamily="18" charset="0"/>
              </a:rPr>
              <a:t>Усугубляет ситуацию то, что юноша все эти действия совершал, будучи подшофе.</a:t>
            </a:r>
            <a:endParaRPr lang="ru-RU" sz="1800" dirty="0">
              <a:solidFill>
                <a:srgbClr val="FF0000"/>
              </a:solidFill>
              <a:effectLst/>
              <a:latin typeface="+mj-lt"/>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58970287"/>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1520</TotalTime>
  <Words>2401</Words>
  <Application>Microsoft Office PowerPoint</Application>
  <PresentationFormat>Широкоэкранный</PresentationFormat>
  <Paragraphs>285</Paragraphs>
  <Slides>43</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43</vt:i4>
      </vt:variant>
    </vt:vector>
  </HeadingPairs>
  <TitlesOfParts>
    <vt:vector size="54" baseType="lpstr">
      <vt:lpstr>Arial</vt:lpstr>
      <vt:lpstr>Calibri</vt:lpstr>
      <vt:lpstr>Calibri Light</vt:lpstr>
      <vt:lpstr>Franklin Gothic Demi Cond</vt:lpstr>
      <vt:lpstr>Franklin Gothic Medium</vt:lpstr>
      <vt:lpstr>Times New Roman</vt:lpstr>
      <vt:lpstr>Wingdings</vt:lpstr>
      <vt:lpstr>JuxtaposeVTI</vt:lpstr>
      <vt:lpstr>Тема Office</vt:lpstr>
      <vt:lpstr>1_Тема Office</vt:lpstr>
      <vt:lpstr>2_Тема Office</vt:lpstr>
      <vt:lpstr>Презентация PowerPoint</vt:lpstr>
      <vt:lpstr>Девиантное поведение</vt:lpstr>
      <vt:lpstr>Девиантность изучается в социологии и психологии</vt:lpstr>
      <vt:lpstr>Оценка поведенческой нормы</vt:lpstr>
      <vt:lpstr>Анализ структуры  девиантного поведения</vt:lpstr>
      <vt:lpstr>Структура девиации </vt:lpstr>
      <vt:lpstr>отличительные особенности девиантного поведения: </vt:lpstr>
      <vt:lpstr>Проявление девиантного поведения </vt:lpstr>
      <vt:lpstr>Примеры</vt:lpstr>
      <vt:lpstr>Примеры</vt:lpstr>
      <vt:lpstr>Примеры</vt:lpstr>
      <vt:lpstr>Примеры</vt:lpstr>
      <vt:lpstr>Примеры</vt:lpstr>
      <vt:lpstr>Примеры</vt:lpstr>
      <vt:lpstr>Примеры</vt:lpstr>
      <vt:lpstr>Примеры</vt:lpstr>
      <vt:lpstr>Примеры</vt:lpstr>
      <vt:lpstr>Пример</vt:lpstr>
      <vt:lpstr>ПРИЗНАКИ УПОТРЕБЛЕНИЯ ПСИХОАКТИВНОГО ВЕЩЕСТВА (ПАВ)  У НЕСОВЕРШЕННОЛЕТНЕГО</vt:lpstr>
      <vt:lpstr>классификации в разных дисциплинах </vt:lpstr>
      <vt:lpstr>классификация видов подростковых девиаций  по Д.д.Еникеевой</vt:lpstr>
      <vt:lpstr>классификация видов подростковых девиаций  по Е.В. Змановской</vt:lpstr>
      <vt:lpstr>подход к видам девиантного поведения предложенный Г.И. Колесниковой</vt:lpstr>
      <vt:lpstr>признаки зависимой личности:</vt:lpstr>
      <vt:lpstr>факторы, которые могут инициировать возникновение аддиктивного поведения:</vt:lpstr>
      <vt:lpstr>условия формирования делинквентного поведения в обществе:</vt:lpstr>
      <vt:lpstr>Выводы</vt:lpstr>
      <vt:lpstr>Выводы</vt:lpstr>
      <vt:lpstr>Выводы</vt:lpstr>
      <vt:lpstr>Выводы</vt:lpstr>
      <vt:lpstr>Профилактика  делинквентного поведения</vt:lpstr>
      <vt:lpstr>Литература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Федор Ушков</dc:creator>
  <cp:lastModifiedBy>Администратор</cp:lastModifiedBy>
  <cp:revision>8</cp:revision>
  <cp:lastPrinted>2021-02-25T10:34:17Z</cp:lastPrinted>
  <dcterms:created xsi:type="dcterms:W3CDTF">2021-02-24T10:22:53Z</dcterms:created>
  <dcterms:modified xsi:type="dcterms:W3CDTF">2022-03-25T08:14:38Z</dcterms:modified>
</cp:coreProperties>
</file>