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405" r:id="rId2"/>
    <p:sldId id="497" r:id="rId3"/>
    <p:sldId id="390" r:id="rId4"/>
    <p:sldId id="486" r:id="rId5"/>
    <p:sldId id="485" r:id="rId6"/>
    <p:sldId id="464" r:id="rId7"/>
    <p:sldId id="465" r:id="rId8"/>
    <p:sldId id="454" r:id="rId9"/>
    <p:sldId id="519" r:id="rId10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D33"/>
    <a:srgbClr val="EDEEF0"/>
    <a:srgbClr val="4C76A3"/>
    <a:srgbClr val="7FEAC1"/>
    <a:srgbClr val="E6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11872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6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5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80AE-2D1B-425A-BE8D-3D021927245E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30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87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41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523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7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49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0A4150-E9F5-B745-A212-EAB05837D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endParaRPr lang="es-ES" altLang="ru-RU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75D31D-AD00-4B4D-834B-A6548515C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25C586-AA5C-2942-860E-9D3814F2B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471740B-1CCD-3447-B455-A2DBDE87D3AE}" type="slidenum">
              <a:rPr lang="es-ES" altLang="ru-RU" smtClean="0"/>
              <a:pPr/>
              <a:t>‹#›</a:t>
            </a:fld>
            <a:endParaRPr lang="es-ES" altLang="ru-RU" dirty="0"/>
          </a:p>
        </p:txBody>
      </p:sp>
    </p:spTree>
    <p:extLst>
      <p:ext uri="{BB962C8B-B14F-4D97-AF65-F5344CB8AC3E}">
        <p14:creationId xmlns:p14="http://schemas.microsoft.com/office/powerpoint/2010/main" val="37859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048200" y="410826"/>
            <a:ext cx="10095600" cy="9369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48183" y="1600200"/>
            <a:ext cx="4900400" cy="4967700"/>
          </a:xfrm>
          <a:prstGeom prst="rect">
            <a:avLst/>
          </a:prstGeom>
        </p:spPr>
        <p:txBody>
          <a:bodyPr spcFirstLastPara="1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243545" y="1600200"/>
            <a:ext cx="4900400" cy="4967700"/>
          </a:xfrm>
          <a:prstGeom prst="rect">
            <a:avLst/>
          </a:prstGeom>
        </p:spPr>
        <p:txBody>
          <a:bodyPr spcFirstLastPara="1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" name="Shape 48">
            <a:extLst>
              <a:ext uri="{FF2B5EF4-FFF2-40B4-BE49-F238E27FC236}">
                <a16:creationId xmlns:a16="http://schemas.microsoft.com/office/drawing/2014/main" id="{E8967945-EC9D-9945-89E2-F05DDEFE683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</a:lstStyle>
          <a:p>
            <a:fld id="{047008B3-8206-7C42-B35E-976145704C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2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60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42336" y="4220281"/>
            <a:ext cx="12234336" cy="2138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Долгих Александра Георгиевна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доцент кафедры психологии образования и педагогики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факультета психологии МГУ имени М.В. Ломоносова,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кандидат психологических наук, доцент РАО</a:t>
            </a:r>
          </a:p>
          <a:p>
            <a:pPr algn="ctr">
              <a:spcBef>
                <a:spcPct val="0"/>
              </a:spcBef>
              <a:defRPr/>
            </a:pPr>
            <a:endParaRPr lang="ru-RU" altLang="ru-RU" sz="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644" y="174356"/>
            <a:ext cx="11778712" cy="6509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5319" y="0"/>
            <a:ext cx="340962" cy="6858000"/>
          </a:xfrm>
          <a:prstGeom prst="rect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64956" y="2123008"/>
            <a:ext cx="9980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Цифровая социализация детей и подростков: мифы и реальность</a:t>
            </a:r>
            <a:endParaRPr lang="ru-RU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Google Shape;151;p22">
            <a:extLst>
              <a:ext uri="{FF2B5EF4-FFF2-40B4-BE49-F238E27FC236}">
                <a16:creationId xmlns:a16="http://schemas.microsoft.com/office/drawing/2014/main" id="{3E06D7AE-48D8-8845-A6D3-A132C14D028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4987" y="389748"/>
            <a:ext cx="1782026" cy="174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3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C67AABAC-835E-4276-ACDF-CAC0143D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62" y="1278615"/>
            <a:ext cx="4464049" cy="274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75836"/>
            <a:ext cx="12192000" cy="701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667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Вызовы цифровизации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6644" y="174356"/>
            <a:ext cx="11778712" cy="6509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668DEAF-E0B6-4D6F-823C-2B1215D78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01" y="1140817"/>
            <a:ext cx="7234767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67" b="1" dirty="0">
                <a:solidFill>
                  <a:srgbClr val="D33D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Цифровизация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67" b="1" dirty="0">
                <a:solidFill>
                  <a:srgbClr val="D33D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построение цифрового общества</a:t>
            </a:r>
          </a:p>
        </p:txBody>
      </p:sp>
      <p:sp>
        <p:nvSpPr>
          <p:cNvPr id="11" name="Прямоугольник 8">
            <a:extLst>
              <a:ext uri="{FF2B5EF4-FFF2-40B4-BE49-F238E27FC236}">
                <a16:creationId xmlns:a16="http://schemas.microsoft.com/office/drawing/2014/main" id="{3604E593-CC35-43C3-A093-31D04A442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26" y="4289684"/>
            <a:ext cx="11224708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80990" indent="-380990" algn="just">
              <a:spcBef>
                <a:spcPts val="800"/>
              </a:spcBef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Новые асоциальные формы поведения: </a:t>
            </a:r>
            <a:r>
              <a:rPr lang="ru-RU" alt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киберагрессия</a:t>
            </a:r>
            <a:r>
              <a:rPr lang="ru-RU" alt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alt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кибербуллинг</a:t>
            </a:r>
            <a:r>
              <a:rPr lang="ru-RU" alt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«группы смерти», суицидальное и </a:t>
            </a:r>
            <a:r>
              <a:rPr lang="ru-RU" alt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аутодеструктивное</a:t>
            </a:r>
            <a:r>
              <a:rPr lang="ru-RU" alt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поведение.</a:t>
            </a:r>
          </a:p>
          <a:p>
            <a:pPr marL="380990" indent="-380990" algn="just">
              <a:spcBef>
                <a:spcPts val="800"/>
              </a:spcBef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Вовлечение молодежи в асоциальные сообщества (ксенофобия, экстремизм, терроризм).</a:t>
            </a:r>
          </a:p>
          <a:p>
            <a:pPr marL="380990" indent="-380990" algn="just">
              <a:spcBef>
                <a:spcPts val="800"/>
              </a:spcBef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Рост отклонений психического и физического развития из-за чрезмерного использования гаджетов (анорексия, булимия, </a:t>
            </a:r>
            <a:r>
              <a:rPr lang="ru-RU" alt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дисморфомания</a:t>
            </a:r>
            <a:r>
              <a:rPr lang="ru-RU" alt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нарушения опорно-двигательного аппарата).</a:t>
            </a:r>
          </a:p>
        </p:txBody>
      </p:sp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A02DDD8A-75A3-4C3B-8D10-282B3C12F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25" y="2180862"/>
            <a:ext cx="6932579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80990" indent="-380990" algn="just">
              <a:spcBef>
                <a:spcPts val="800"/>
              </a:spcBef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Деформация традиционных форм социализации ребенка и подростка.</a:t>
            </a:r>
          </a:p>
          <a:p>
            <a:pPr marL="380990" indent="-380990" algn="just">
              <a:spcBef>
                <a:spcPts val="800"/>
              </a:spcBef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Противоречия формирования естественной и сетевой идентичности.</a:t>
            </a:r>
          </a:p>
          <a:p>
            <a:pPr marL="380990" indent="-380990" algn="just">
              <a:spcBef>
                <a:spcPts val="800"/>
              </a:spcBef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Новые формы зависимого поведения: игровая и интернет-зависимость.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75836"/>
            <a:ext cx="12192000" cy="7012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Мифы о современных детях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644" y="174356"/>
            <a:ext cx="11778712" cy="6509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0151" y="1278614"/>
            <a:ext cx="2653841" cy="477604"/>
          </a:xfrm>
          <a:prstGeom prst="rect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en-US" alt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IGen</a:t>
            </a:r>
            <a:r>
              <a:rPr lang="en-US" alt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(</a:t>
            </a:r>
            <a:r>
              <a:rPr lang="en-US" altLang="ru-RU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Twenge</a:t>
            </a:r>
            <a:r>
              <a:rPr lang="en-US" alt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2017)</a:t>
            </a:r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9905" y="1637888"/>
            <a:ext cx="3240000" cy="47898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Большая физическая безопасность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: менее склонны попадать в аварии,  не участвуют в вечеринках, употребляют меньше алкоголя, менее склонны к раннему сексу и беременностям.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Психологические риски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: более склонны к депрессиям и суицидам, менее счастливы.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Психологически незрелые, инфантильные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, не готовы к взрослой жизни.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Меньше вовлечены в отношения 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со сверстниками, как дружеские, так и романтические.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76293" y="1278177"/>
            <a:ext cx="3370601" cy="477604"/>
          </a:xfrm>
          <a:prstGeom prst="rect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Цифровые аборигены»  (</a:t>
            </a:r>
            <a:r>
              <a:rPr lang="en-US" altLang="ru-RU" sz="1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Prensky</a:t>
            </a:r>
            <a:r>
              <a:rPr lang="en-US" altLang="ru-RU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2001)</a:t>
            </a:r>
            <a:endParaRPr lang="ru-RU" altLang="ru-RU" sz="1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06047" y="1637451"/>
            <a:ext cx="3240000" cy="47898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Специфика работы мозга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: высокая скорость, интерактивность, хорошо играют в игры, но не могут читать книги.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«Гипертекстовое мышление» 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как параллельная переработка информации вместо последовательной.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Многозадачность.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Развитое пространственное мышление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, зрительно-пространственные навыки, способность к индуктивному мышлению, но 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сниженная способность к рефлексии и критическому мышлению.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75801" y="1278177"/>
            <a:ext cx="2653841" cy="477604"/>
          </a:xfrm>
          <a:prstGeom prst="rect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«Поколение </a:t>
            </a:r>
            <a:r>
              <a:rPr lang="en-US" alt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Z»</a:t>
            </a:r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(Beall, 2016)</a:t>
            </a:r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76543" y="1640412"/>
            <a:ext cx="3240000" cy="47898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Менее сфокусированы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, быстрее обрабатывают и «обновляют» информацию.</a:t>
            </a: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D33D33"/>
              </a:buClr>
            </a:pPr>
            <a:endParaRPr lang="ru-RU" altLang="ru-RU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Предпринимательская жилка 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– подростки считают, что откроют свой бизнес, когда вырастут.</a:t>
            </a: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D33D33"/>
              </a:buClr>
            </a:pPr>
            <a:endParaRPr lang="ru-RU" altLang="ru-RU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Имеют больше ожиданий, чем прошлое поколение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, рассчитывают на то, что подстроятся под них, а не наоборот.</a:t>
            </a: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Индивидуальность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 имеет большое значение.</a:t>
            </a: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D33D33"/>
              </a:buClr>
            </a:pPr>
            <a:endParaRPr lang="ru-RU" altLang="ru-RU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285750" lvl="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D33D33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Зависимы от гаджетов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75836"/>
            <a:ext cx="12192000" cy="701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667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Реальность современных подростков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CB2D0A45-5E87-492A-B3E0-656A676C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0" y="1278615"/>
            <a:ext cx="4179315" cy="27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Картинки по запросу &quot;like nasty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5546"/>
            <a:ext cx="5423927" cy="30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Рисунок 4">
            <a:extLst>
              <a:ext uri="{FF2B5EF4-FFF2-40B4-BE49-F238E27FC236}">
                <a16:creationId xmlns:a16="http://schemas.microsoft.com/office/drawing/2014/main" id="{45118F3C-D480-4D63-813F-682255C03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11596" r="6688" b="7455"/>
          <a:stretch/>
        </p:blipFill>
        <p:spPr bwMode="auto">
          <a:xfrm>
            <a:off x="3983767" y="1226832"/>
            <a:ext cx="8208235" cy="564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6644" y="174356"/>
            <a:ext cx="11778712" cy="6509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740B-1CCD-3447-B455-A2DBDE87D3AE}" type="slidenum">
              <a:rPr lang="es-ES" altLang="ru-RU" smtClean="0"/>
              <a:pPr/>
              <a:t>4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512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75836"/>
            <a:ext cx="12192000" cy="701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Влияние цифровых технологий 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психическое развитие подрастающего поколения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644" y="174356"/>
            <a:ext cx="11778712" cy="6509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/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5D1283E1-65CC-924B-98C4-62CBEB1351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" b="9711"/>
          <a:stretch/>
        </p:blipFill>
        <p:spPr>
          <a:xfrm>
            <a:off x="755696" y="1237005"/>
            <a:ext cx="1822413" cy="169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CD5C10-052D-CD40-92EF-AB1B50F8F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59" y="1237005"/>
            <a:ext cx="2255543" cy="16916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DADA3A-CC5C-0F42-8B12-C79BC9E16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457" y="1237003"/>
            <a:ext cx="2531603" cy="16887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B999BF-BD50-1246-AC1F-33D992F4B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1" y="4065965"/>
            <a:ext cx="2723435" cy="15319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D56B202-8101-C840-A4D6-4C52FDB41C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39" y="4050841"/>
            <a:ext cx="2874287" cy="15394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B26010-630C-A248-9A4F-A5A6133CF703}"/>
              </a:ext>
            </a:extLst>
          </p:cNvPr>
          <p:cNvSpPr txBox="1"/>
          <p:nvPr/>
        </p:nvSpPr>
        <p:spPr>
          <a:xfrm>
            <a:off x="80347" y="2963166"/>
            <a:ext cx="321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1-3 года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Цифровые технологии как подмена  предметного мира и уплощение эмоциональной привязанности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67F2A3-3C54-5B47-9B0A-8D0514188AE8}"/>
              </a:ext>
            </a:extLst>
          </p:cNvPr>
          <p:cNvSpPr txBox="1"/>
          <p:nvPr/>
        </p:nvSpPr>
        <p:spPr>
          <a:xfrm>
            <a:off x="4105442" y="2963166"/>
            <a:ext cx="3248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4-7 лет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Сюжетно-ролевая игра с готовыми образцами – отсутствие навыков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саморегуляции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задержка развития воображения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C903DF-0DCC-8142-9EF8-632F6697CABB}"/>
              </a:ext>
            </a:extLst>
          </p:cNvPr>
          <p:cNvSpPr txBox="1"/>
          <p:nvPr/>
        </p:nvSpPr>
        <p:spPr>
          <a:xfrm>
            <a:off x="8577966" y="2964218"/>
            <a:ext cx="3420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7- 12 лет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Вытеснение цифровой средой учителя как источника контроля и обратной связи в учебной деятельности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B226B-D73B-3E44-9001-3B9A248B8F76}"/>
              </a:ext>
            </a:extLst>
          </p:cNvPr>
          <p:cNvSpPr txBox="1"/>
          <p:nvPr/>
        </p:nvSpPr>
        <p:spPr>
          <a:xfrm>
            <a:off x="130838" y="5725273"/>
            <a:ext cx="327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12-14 лет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Диффузия личностной, гражданской и социальной идентичности подростка в виртуальной среде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DDFDE-60F6-3040-9328-DA4CC02FEC75}"/>
              </a:ext>
            </a:extLst>
          </p:cNvPr>
          <p:cNvSpPr txBox="1"/>
          <p:nvPr/>
        </p:nvSpPr>
        <p:spPr>
          <a:xfrm>
            <a:off x="3938225" y="5817603"/>
            <a:ext cx="396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14-17 лет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Отставание взросления и трудности профессиональной ориентации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51427" y="5713522"/>
            <a:ext cx="384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18 – 21</a:t>
            </a:r>
          </a:p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Трудности и неопределенность личностного и профессионального самоопределения и становления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431" y="4028251"/>
            <a:ext cx="2776915" cy="1562015"/>
          </a:xfrm>
          <a:prstGeom prst="rect">
            <a:avLst/>
          </a:prstGeom>
        </p:spPr>
      </p:pic>
      <p:sp>
        <p:nvSpPr>
          <p:cNvPr id="25" name="Стрелка вправо 24"/>
          <p:cNvSpPr/>
          <p:nvPr/>
        </p:nvSpPr>
        <p:spPr>
          <a:xfrm>
            <a:off x="3010683" y="1755028"/>
            <a:ext cx="1115104" cy="704851"/>
          </a:xfrm>
          <a:prstGeom prst="rightArrow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/>
          </a:p>
        </p:txBody>
      </p:sp>
      <p:sp>
        <p:nvSpPr>
          <p:cNvPr id="26" name="Стрелка вправо 25"/>
          <p:cNvSpPr/>
          <p:nvPr/>
        </p:nvSpPr>
        <p:spPr>
          <a:xfrm>
            <a:off x="7405472" y="1746085"/>
            <a:ext cx="985784" cy="704851"/>
          </a:xfrm>
          <a:prstGeom prst="rightArrow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/>
          </a:p>
        </p:txBody>
      </p:sp>
      <p:sp>
        <p:nvSpPr>
          <p:cNvPr id="27" name="Стрелка вправо 26"/>
          <p:cNvSpPr/>
          <p:nvPr/>
        </p:nvSpPr>
        <p:spPr>
          <a:xfrm>
            <a:off x="3276089" y="4456833"/>
            <a:ext cx="1115104" cy="704851"/>
          </a:xfrm>
          <a:prstGeom prst="rightArrow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/>
          </a:p>
        </p:txBody>
      </p:sp>
      <p:sp>
        <p:nvSpPr>
          <p:cNvPr id="28" name="Стрелка вправо 27"/>
          <p:cNvSpPr/>
          <p:nvPr/>
        </p:nvSpPr>
        <p:spPr>
          <a:xfrm>
            <a:off x="7639823" y="4468128"/>
            <a:ext cx="1152800" cy="704851"/>
          </a:xfrm>
          <a:prstGeom prst="rightArrow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80981" y="345619"/>
            <a:ext cx="2093288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644" y="174356"/>
            <a:ext cx="11778712" cy="6509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4042" y="704893"/>
            <a:ext cx="2427699" cy="25340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Младший подростковый возраст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Завершается кризисом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лет – подростковый кризис рождения самосознания и формирования собственной системы ценностей.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6612" y="3598177"/>
            <a:ext cx="1300876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9669" y="3957452"/>
            <a:ext cx="1325527" cy="6924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D33D3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12-15 лет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09991" y="3497958"/>
            <a:ext cx="2972438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Социальная ситуация развития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6820" y="3857232"/>
            <a:ext cx="2266013" cy="25340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Приобретение самостоятельности в учебной деятельности.</a:t>
            </a:r>
          </a:p>
          <a:p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Вхождение в группу сверстников. Рост автономии и самостоятельности и снижение родительской опеки.</a:t>
            </a:r>
          </a:p>
        </p:txBody>
      </p:sp>
      <p:pic>
        <p:nvPicPr>
          <p:cNvPr id="23" name="Picture 2" descr="http://www.klass.lv/wp-content/uploads/2017/09/homework-group.jpg">
            <a:extLst>
              <a:ext uri="{FF2B5EF4-FFF2-40B4-BE49-F238E27FC236}">
                <a16:creationId xmlns:a16="http://schemas.microsoft.com/office/drawing/2014/main" id="{1EEF9227-920E-0343-877A-46EC9EB7D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6"/>
          <a:stretch/>
        </p:blipFill>
        <p:spPr bwMode="auto">
          <a:xfrm>
            <a:off x="490158" y="4902926"/>
            <a:ext cx="2243389" cy="138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379384" y="370205"/>
            <a:ext cx="2660654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Ведущая 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09139" y="729480"/>
            <a:ext cx="1503590" cy="24239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Межличностное общение со сверстниками.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87539" y="370206"/>
            <a:ext cx="4076850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развития ВПФ в период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94431" y="729480"/>
            <a:ext cx="2822890" cy="16225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Логическое мышление, основы гипотетико-дедуктивного мышления, способность к логическому доказательству. Самооценка, подчинение правилам коллективной жизни.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23806" y="1043658"/>
            <a:ext cx="2032594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Ведущий мотив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72541" y="1402934"/>
            <a:ext cx="1939048" cy="31690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Мотив, реализующий потребность «быть и казаться взрослым». Мотив сотрудничества, мотив установления дружеских отношений и мотив социальной принадлежности (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аффилиации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), включенности в группу сверстников.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057008" y="2538147"/>
            <a:ext cx="3242058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Канал психологического воздействия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506365" y="2897421"/>
            <a:ext cx="3180538" cy="20055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Семья, родители. Сверстники. Учителя (через содержание учебных предметов, формирование представлений о духовно-нравственных ценностях и их значении для самореализации личности). Кумиры и авторитеты в информационном пространстве.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90204" y="4810458"/>
            <a:ext cx="2653841" cy="477604"/>
          </a:xfrm>
          <a:prstGeom prst="rect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Психологические мишени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919958" y="5169733"/>
            <a:ext cx="5697363" cy="13364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Формирование представлений о последствиях асоциального поведения. Представление образцов правильного поведения значимыми авторитетными людьми и кумирами. Актуализация инициативы самих подростков к пропаганде правильного поведения через проектную деятельность в командах.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94834" y="314746"/>
            <a:ext cx="2093288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644" y="174356"/>
            <a:ext cx="11778712" cy="6509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202" y="674019"/>
            <a:ext cx="1866030" cy="20661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Старший подростковый возраст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Завершается кризисом 17 лет вхождения во взрослость.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8582" y="3070828"/>
            <a:ext cx="1300876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2952" y="3430103"/>
            <a:ext cx="1567123" cy="12501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D33D3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– 17 </a:t>
            </a:r>
          </a:p>
          <a:p>
            <a:pPr algn="ctr"/>
            <a:r>
              <a:rPr lang="ru-RU" sz="1100" b="1" dirty="0">
                <a:solidFill>
                  <a:srgbClr val="D33D3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(в перспективе пролонгация до </a:t>
            </a:r>
          </a:p>
          <a:p>
            <a:pPr algn="ctr"/>
            <a:r>
              <a:rPr lang="ru-RU" sz="1100" b="1" dirty="0">
                <a:solidFill>
                  <a:srgbClr val="D33D3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21 года)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44915" y="3386405"/>
            <a:ext cx="2972438" cy="5202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Социальная ситуация развития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46611" y="3745679"/>
            <a:ext cx="2370742" cy="27605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Подросток стоит на «пороге взрослой жизни» - общество ставит задачи профессионального, жизненного, личностного самоопределения. Рост автономии в отношениях с родителями и выбор Наставника. Возрастает значение группы сверстников.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79384" y="309242"/>
            <a:ext cx="2660654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Ведущая 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76311" y="668517"/>
            <a:ext cx="2359658" cy="24239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Учебно-профессиональная деятельность – усвоение научных понятий в контексте предварительного профессионального самоопределения и построения личных профессиональных планов.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87539" y="309243"/>
            <a:ext cx="4076850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развития ВПФ в период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888712" y="668517"/>
            <a:ext cx="3817224" cy="16225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Формирование самосознания и социальной и личной идентичности. Мировоззрение и основы научной картины мира. Ценностные ориентации и построение жизненных планов во временной перспективе. Склонность к риску как характеристика подросткового возраста.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52193" y="982695"/>
            <a:ext cx="2032594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Ведущий мотив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00928" y="1341971"/>
            <a:ext cx="1939048" cy="31690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Мотив самоопределения и самореализации.</a:t>
            </a:r>
          </a:p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Мотив, реализующий потребность в близком друге и любви. Устойчивые выраженные интересы.</a:t>
            </a:r>
          </a:p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Социальные мотивы (мотив долга, ответственности). Мотив саморазвития.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057008" y="2485893"/>
            <a:ext cx="3242058" cy="477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Канал психологического воздействия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506365" y="2845167"/>
            <a:ext cx="3180538" cy="20055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Группы по интересам, поиск «своих» и «чужих». Группы в </a:t>
            </a:r>
            <a:r>
              <a:rPr lang="ru-RU" sz="1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соцсетях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Наставник (из реального круга общения или авторитетное лицо из сферы шоу-бизнеса, спорта и пр.), выступающий как образец для подражания.</a:t>
            </a:r>
          </a:p>
          <a:p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СМИ, сеть Интернет.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476987" y="4679822"/>
            <a:ext cx="2653841" cy="495243"/>
          </a:xfrm>
          <a:prstGeom prst="rect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Психологические мишени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06741" y="5039098"/>
            <a:ext cx="5993373" cy="1467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Создание положительного контента в сети, пропагандирующего </a:t>
            </a:r>
            <a:r>
              <a:rPr lang="ru-RU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духовно-нравственные ценности как сообщество успешных, «культовых» персонажей, значимых для подростков. </a:t>
            </a:r>
          </a:p>
          <a:p>
            <a:endParaRPr lang="ru-RU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Демонстрация важной роли воспитания в становлении личности, </a:t>
            </a:r>
            <a:r>
              <a:rPr lang="ru-RU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реализации жизненных планов  и достижении успеха.</a:t>
            </a:r>
          </a:p>
        </p:txBody>
      </p:sp>
      <p:pic>
        <p:nvPicPr>
          <p:cNvPr id="26" name="Picture 2" descr="https://www.csee-etuce.org/images/Pictures/Vocational-education.jpg">
            <a:extLst>
              <a:ext uri="{FF2B5EF4-FFF2-40B4-BE49-F238E27FC236}">
                <a16:creationId xmlns:a16="http://schemas.microsoft.com/office/drawing/2014/main" id="{DCDDD1C6-5F08-1A40-A905-8AD868BB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7" y="4985855"/>
            <a:ext cx="2187236" cy="13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447654"/>
            <a:ext cx="12192000" cy="8097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6644" y="174356"/>
            <a:ext cx="11778712" cy="6509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315055" y="0"/>
            <a:ext cx="340962" cy="6858000"/>
          </a:xfrm>
          <a:prstGeom prst="rect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941" t="7852" r="7388" b="7006"/>
          <a:stretch/>
        </p:blipFill>
        <p:spPr>
          <a:xfrm>
            <a:off x="2866468" y="1451653"/>
            <a:ext cx="6033692" cy="3120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135086" y="1672046"/>
            <a:ext cx="5468983" cy="276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43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42336" y="4220281"/>
            <a:ext cx="12234336" cy="2138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Долгих Александра Георгиевна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доцент кафедры психологии образования и педагогики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факультета психологии МГУ имени М.В. Ломоносова,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кандидат психологических наук, доцент РАО</a:t>
            </a:r>
          </a:p>
          <a:p>
            <a:pPr algn="ctr">
              <a:spcBef>
                <a:spcPct val="0"/>
              </a:spcBef>
              <a:defRPr/>
            </a:pPr>
            <a:endParaRPr lang="ru-RU" altLang="ru-RU" sz="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644" y="174356"/>
            <a:ext cx="11778712" cy="6509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5319" y="0"/>
            <a:ext cx="340962" cy="6858000"/>
          </a:xfrm>
          <a:prstGeom prst="rect">
            <a:avLst/>
          </a:prstGeom>
          <a:solidFill>
            <a:srgbClr val="D3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64956" y="2123008"/>
            <a:ext cx="9980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Цифровая социализация детей и подростков: мифы и реальность</a:t>
            </a:r>
            <a:endParaRPr lang="ru-RU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Google Shape;151;p22">
            <a:extLst>
              <a:ext uri="{FF2B5EF4-FFF2-40B4-BE49-F238E27FC236}">
                <a16:creationId xmlns:a16="http://schemas.microsoft.com/office/drawing/2014/main" id="{3E06D7AE-48D8-8845-A6D3-A132C14D028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4987" y="389748"/>
            <a:ext cx="1782026" cy="174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0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867</Words>
  <Application>Microsoft Macintosh PowerPoint</Application>
  <PresentationFormat>Широкоэкранный</PresentationFormat>
  <Paragraphs>114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Cambria</vt:lpstr>
      <vt:lpstr>Source Sans Pro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механизмы влияния на массовое сознание в условиях информационной войны</dc:title>
  <dc:creator>DEK</dc:creator>
  <cp:lastModifiedBy>Microsoft Office User</cp:lastModifiedBy>
  <cp:revision>157</cp:revision>
  <cp:lastPrinted>2020-02-12T11:44:33Z</cp:lastPrinted>
  <dcterms:modified xsi:type="dcterms:W3CDTF">2022-03-24T09:00:32Z</dcterms:modified>
</cp:coreProperties>
</file>