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7"/>
  </p:notesMasterIdLst>
  <p:sldIdLst>
    <p:sldId id="294" r:id="rId2"/>
    <p:sldId id="307" r:id="rId3"/>
    <p:sldId id="340" r:id="rId4"/>
    <p:sldId id="342" r:id="rId5"/>
    <p:sldId id="347" r:id="rId6"/>
    <p:sldId id="343" r:id="rId7"/>
    <p:sldId id="345" r:id="rId8"/>
    <p:sldId id="344" r:id="rId9"/>
    <p:sldId id="346" r:id="rId10"/>
    <p:sldId id="348" r:id="rId11"/>
    <p:sldId id="354" r:id="rId12"/>
    <p:sldId id="357" r:id="rId13"/>
    <p:sldId id="359" r:id="rId14"/>
    <p:sldId id="366" r:id="rId15"/>
    <p:sldId id="365" r:id="rId16"/>
    <p:sldId id="375" r:id="rId17"/>
    <p:sldId id="349" r:id="rId18"/>
    <p:sldId id="352" r:id="rId19"/>
    <p:sldId id="369" r:id="rId20"/>
    <p:sldId id="370" r:id="rId21"/>
    <p:sldId id="350" r:id="rId22"/>
    <p:sldId id="351" r:id="rId23"/>
    <p:sldId id="368" r:id="rId24"/>
    <p:sldId id="353" r:id="rId25"/>
    <p:sldId id="355" r:id="rId26"/>
    <p:sldId id="356" r:id="rId27"/>
    <p:sldId id="358" r:id="rId28"/>
    <p:sldId id="363" r:id="rId29"/>
    <p:sldId id="371" r:id="rId30"/>
    <p:sldId id="360" r:id="rId31"/>
    <p:sldId id="373" r:id="rId32"/>
    <p:sldId id="374" r:id="rId33"/>
    <p:sldId id="372" r:id="rId34"/>
    <p:sldId id="361" r:id="rId35"/>
    <p:sldId id="36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6433" autoAdjust="0"/>
  </p:normalViewPr>
  <p:slideViewPr>
    <p:cSldViewPr>
      <p:cViewPr varScale="1">
        <p:scale>
          <a:sx n="116" d="100"/>
          <a:sy n="116" d="100"/>
        </p:scale>
        <p:origin x="10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653B2-175E-4061-BA21-B9BC3D4D12D2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C54FA-F22A-4D00-845F-A86C11E879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47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770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015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7176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319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39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809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346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89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67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1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492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9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77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40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219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241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68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6347713" cy="24482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Повышение эффективности воспитательной работы  и уровня  </a:t>
            </a:r>
            <a:r>
              <a:rPr lang="ru-RU" sz="2400" b="1" dirty="0" err="1">
                <a:solidFill>
                  <a:schemeClr val="tx1"/>
                </a:solidFill>
              </a:rPr>
              <a:t>психолого</a:t>
            </a:r>
            <a:r>
              <a:rPr lang="ru-RU" sz="2400" b="1" dirty="0">
                <a:solidFill>
                  <a:schemeClr val="tx1"/>
                </a:solidFill>
              </a:rPr>
              <a:t> – педагогического сопровождения  образовательного процесса в ГБПОУ НСО  «</a:t>
            </a:r>
            <a:r>
              <a:rPr lang="ru-RU" sz="2400" b="1" dirty="0" err="1">
                <a:solidFill>
                  <a:schemeClr val="tx1"/>
                </a:solidFill>
              </a:rPr>
              <a:t>Искитимский</a:t>
            </a:r>
            <a:r>
              <a:rPr lang="ru-RU" sz="2400" b="1" dirty="0">
                <a:solidFill>
                  <a:schemeClr val="tx1"/>
                </a:solidFill>
              </a:rPr>
              <a:t> центр профессионального обучения».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01362" y="3284984"/>
            <a:ext cx="3098909" cy="33123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2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>
              <a:buNone/>
            </a:pPr>
            <a:endParaRPr lang="ru-RU" sz="2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sz="2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6300192" y="4293096"/>
            <a:ext cx="2552977" cy="237626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</a:rPr>
              <a:t>Антонова Елена Леонидовна</a:t>
            </a:r>
          </a:p>
          <a:p>
            <a:pPr marL="0" indent="0" algn="ctr">
              <a:buNone/>
            </a:pPr>
            <a:r>
              <a:rPr lang="ru-RU" dirty="0" err="1" smtClean="0">
                <a:solidFill>
                  <a:schemeClr val="tx1"/>
                </a:solidFill>
              </a:rPr>
              <a:t>зам.директора</a:t>
            </a:r>
            <a:r>
              <a:rPr lang="ru-RU" dirty="0" smtClean="0">
                <a:solidFill>
                  <a:schemeClr val="tx1"/>
                </a:solidFill>
              </a:rPr>
              <a:t> по УВР ГБПОУ НСО «ИЦПО»</a:t>
            </a:r>
          </a:p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b="1" dirty="0" err="1" smtClean="0">
                <a:solidFill>
                  <a:schemeClr val="tx1"/>
                </a:solidFill>
              </a:rPr>
              <a:t>п.Агролес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dirty="0" smtClean="0">
                <a:solidFill>
                  <a:schemeClr val="tx1"/>
                </a:solidFill>
              </a:rPr>
              <a:t>2017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2" y="2636912"/>
            <a:ext cx="5122766" cy="40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37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8282881" cy="648072"/>
          </a:xfrm>
        </p:spPr>
        <p:txBody>
          <a:bodyPr>
            <a:normAutofit fontScale="90000"/>
          </a:bodyPr>
          <a:lstStyle/>
          <a:p>
            <a:pPr lvl="0"/>
            <a:r>
              <a:rPr lang="ru-RU" b="1" i="1" dirty="0" smtClean="0">
                <a:solidFill>
                  <a:schemeClr val="tx1"/>
                </a:solidFill>
              </a:rPr>
              <a:t>Второй уровень - </a:t>
            </a:r>
            <a:r>
              <a:rPr lang="ru-RU" b="1" dirty="0" smtClean="0">
                <a:solidFill>
                  <a:schemeClr val="tx1"/>
                </a:solidFill>
              </a:rPr>
              <a:t>групповые формы.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i="1" dirty="0" smtClean="0">
                <a:solidFill>
                  <a:schemeClr val="tx1"/>
                </a:solidFill>
              </a:rPr>
              <a:t/>
            </a:r>
            <a:br>
              <a:rPr lang="ru-RU" b="1" i="1" dirty="0" smtClean="0">
                <a:solidFill>
                  <a:schemeClr val="tx1"/>
                </a:solidFill>
              </a:rPr>
            </a:b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4" name="Picture 3" descr="G:\с сайта для отчёта\p145_zdorovyiyobraxjizniicpo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72307"/>
            <a:ext cx="5760640" cy="280831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" t="18036"/>
          <a:stretch/>
        </p:blipFill>
        <p:spPr>
          <a:xfrm>
            <a:off x="2699792" y="3771076"/>
            <a:ext cx="5112568" cy="29451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96943" cy="79208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tx1"/>
                </a:solidFill>
              </a:rPr>
              <a:t>Мероприятия внутри коллектива </a:t>
            </a:r>
            <a:r>
              <a:rPr lang="ru-RU" sz="3200" b="1" dirty="0" smtClean="0">
                <a:solidFill>
                  <a:schemeClr val="tx1"/>
                </a:solidFill>
              </a:rPr>
              <a:t>группы</a:t>
            </a:r>
            <a:r>
              <a:rPr lang="ru-RU" sz="3200" b="1" i="1" dirty="0">
                <a:solidFill>
                  <a:schemeClr val="tx1"/>
                </a:solidFill>
              </a:rPr>
              <a:t/>
            </a:r>
            <a:br>
              <a:rPr lang="ru-RU" sz="3200" b="1" i="1" dirty="0">
                <a:solidFill>
                  <a:schemeClr val="tx1"/>
                </a:solidFill>
              </a:rPr>
            </a:b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5" b="13520"/>
          <a:stretch/>
        </p:blipFill>
        <p:spPr>
          <a:xfrm>
            <a:off x="3923928" y="3356992"/>
            <a:ext cx="5024822" cy="3356644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0" t="31549" r="10248"/>
          <a:stretch/>
        </p:blipFill>
        <p:spPr>
          <a:xfrm>
            <a:off x="683568" y="980728"/>
            <a:ext cx="4392488" cy="301734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96943" cy="79208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Мероприятия внутри коллектива </a:t>
            </a:r>
            <a:r>
              <a:rPr lang="ru-RU" b="1" dirty="0" smtClean="0">
                <a:solidFill>
                  <a:schemeClr val="tx1"/>
                </a:solidFill>
              </a:rPr>
              <a:t>группы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11266" name="Picture 2" descr="C:\Documents and Settings\Admin\Рабочий стол\през к выступл\ЗОЖ\P13108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312368" cy="4601517"/>
          </a:xfrm>
          <a:prstGeom prst="rect">
            <a:avLst/>
          </a:prstGeom>
          <a:noFill/>
        </p:spPr>
      </p:pic>
      <p:pic>
        <p:nvPicPr>
          <p:cNvPr id="11267" name="Picture 3" descr="C:\Documents and Settings\Admin\Рабочий стол\през к выступл\ЗОЖ\SAM_2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16832"/>
            <a:ext cx="3456384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3" cy="64107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Мероприятия внутри коллектива группы</a:t>
            </a:r>
            <a:br>
              <a:rPr lang="ru-RU" b="1" dirty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15362" name="Picture 2" descr="C:\Documents and Settings\Admin\Рабочий стол\през к выступл\сайт ГТО\P1420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63472"/>
            <a:ext cx="5175249" cy="3881437"/>
          </a:xfrm>
          <a:prstGeom prst="rect">
            <a:avLst/>
          </a:prstGeom>
          <a:noFill/>
        </p:spPr>
      </p:pic>
      <p:pic>
        <p:nvPicPr>
          <p:cNvPr id="15363" name="Picture 3" descr="C:\Documents and Settings\Admin\Рабочий стол\през к выступл\сайт ГТО\P1420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501008"/>
            <a:ext cx="4392488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56983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Мероприятия внутри коллектива группы</a:t>
            </a:r>
            <a:br>
              <a:rPr lang="ru-RU" b="1" dirty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8136904" cy="5472608"/>
          </a:xfrm>
        </p:spPr>
      </p:pic>
    </p:spTree>
    <p:extLst>
      <p:ext uri="{BB962C8B-B14F-4D97-AF65-F5344CB8AC3E}">
        <p14:creationId xmlns:p14="http://schemas.microsoft.com/office/powerpoint/2010/main" val="2327294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59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Мероприятия внутри коллектива группы</a:t>
            </a:r>
            <a:br>
              <a:rPr lang="ru-RU" b="1" dirty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280920" cy="5328592"/>
          </a:xfrm>
        </p:spPr>
      </p:pic>
    </p:spTree>
    <p:extLst>
      <p:ext uri="{BB962C8B-B14F-4D97-AF65-F5344CB8AC3E}">
        <p14:creationId xmlns:p14="http://schemas.microsoft.com/office/powerpoint/2010/main" val="4259592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40959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Мероприятия внутри коллектива группы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92573"/>
            <a:ext cx="7056784" cy="5544616"/>
          </a:xfrm>
        </p:spPr>
      </p:pic>
    </p:spTree>
    <p:extLst>
      <p:ext uri="{BB962C8B-B14F-4D97-AF65-F5344CB8AC3E}">
        <p14:creationId xmlns:p14="http://schemas.microsoft.com/office/powerpoint/2010/main" val="3728486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6864" cy="79208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</a:rPr>
              <a:t>Работа творческих групп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3" descr="G:\с сайта для отчёта\p145_260520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4176464" cy="3384376"/>
          </a:xfrm>
          <a:prstGeom prst="rect">
            <a:avLst/>
          </a:prstGeom>
          <a:noFill/>
        </p:spPr>
      </p:pic>
      <p:pic>
        <p:nvPicPr>
          <p:cNvPr id="11" name="Picture 4" descr="G:\с сайта для отчёта\p145_den-otkrtyixdverey6.jpg"/>
          <p:cNvPicPr>
            <a:picLocks noChangeAspect="1" noChangeArrowheads="1"/>
          </p:cNvPicPr>
          <p:nvPr/>
        </p:nvPicPr>
        <p:blipFill>
          <a:blip r:embed="rId3" cstate="print"/>
          <a:srcRect l="9606" t="11013"/>
          <a:stretch>
            <a:fillRect/>
          </a:stretch>
        </p:blipFill>
        <p:spPr bwMode="auto">
          <a:xfrm>
            <a:off x="4860032" y="3573016"/>
            <a:ext cx="3960440" cy="3140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3602361" cy="165618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Работа творческих групп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3" descr="G:\с сайта для отчёта\p145_beresta061120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64088" y="3717032"/>
            <a:ext cx="2952328" cy="2592288"/>
          </a:xfrm>
          <a:prstGeom prst="rect">
            <a:avLst/>
          </a:prstGeom>
          <a:noFill/>
        </p:spPr>
      </p:pic>
      <p:pic>
        <p:nvPicPr>
          <p:cNvPr id="6" name="Picture 3" descr="G:\с сайта для отчёта\p145_beresta061120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348880"/>
            <a:ext cx="4680520" cy="3964340"/>
          </a:xfrm>
          <a:prstGeom prst="rect">
            <a:avLst/>
          </a:prstGeom>
          <a:noFill/>
        </p:spPr>
      </p:pic>
      <p:pic>
        <p:nvPicPr>
          <p:cNvPr id="7" name="Picture 2" descr="G:\с сайта для отчёта\p145_8martaobshaejitie20166.jpg"/>
          <p:cNvPicPr>
            <a:picLocks noChangeAspect="1" noChangeArrowheads="1"/>
          </p:cNvPicPr>
          <p:nvPr/>
        </p:nvPicPr>
        <p:blipFill>
          <a:blip r:embed="rId4" cstate="print"/>
          <a:srcRect l="2564" t="7692"/>
          <a:stretch>
            <a:fillRect/>
          </a:stretch>
        </p:blipFill>
        <p:spPr bwMode="auto">
          <a:xfrm>
            <a:off x="5364088" y="356626"/>
            <a:ext cx="2952328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7596336" cy="532859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5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Работа общественных студенческих объединений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357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85010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Формы организации воспитательной работы</a:t>
            </a:r>
            <a:r>
              <a:rPr lang="ru-RU" sz="3200" dirty="0" smtClean="0">
                <a:solidFill>
                  <a:schemeClr val="tx1"/>
                </a:solidFill>
              </a:rPr>
              <a:t>: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sz="2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3105835"/>
            <a:ext cx="80752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3105835"/>
            <a:ext cx="84969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764705"/>
            <a:ext cx="835292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/>
              <a:t>Первый уровень - </a:t>
            </a:r>
            <a:r>
              <a:rPr lang="ru-RU" sz="2400" dirty="0" smtClean="0"/>
              <a:t>массовые традиционные мероприятия</a:t>
            </a:r>
            <a:r>
              <a:rPr lang="ru-RU" sz="2400" b="1" i="1" dirty="0" smtClean="0"/>
              <a:t>.</a:t>
            </a:r>
            <a:r>
              <a:rPr lang="ru-RU" sz="2400" dirty="0" smtClean="0"/>
              <a:t> </a:t>
            </a:r>
            <a:r>
              <a:rPr lang="ru-RU" sz="2400" b="1" dirty="0" smtClean="0"/>
              <a:t>     День знаний.</a:t>
            </a:r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Рисунок 8" descr="P1370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772816"/>
            <a:ext cx="712879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9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6211167" cy="523948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599" y="188639"/>
            <a:ext cx="6347713" cy="100811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Работа общественных студенческих объединений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085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404664"/>
            <a:ext cx="7994849" cy="129614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Работа общественных студенческих объединений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Documents and Settings\Admin\Рабочий стол\през к выступл\поздравл ветеранов с 23 февр 2015\23.02.2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060848"/>
            <a:ext cx="6018138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260648"/>
            <a:ext cx="4320479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Волонтёрский отряд «Пульс»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Documents and Settings\Admin\Рабочий стол\през к выступл\ветер сотрудн\SAM_08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0848"/>
            <a:ext cx="4464496" cy="4032448"/>
          </a:xfrm>
          <a:prstGeom prst="rect">
            <a:avLst/>
          </a:prstGeom>
          <a:noFill/>
        </p:spPr>
      </p:pic>
      <p:pic>
        <p:nvPicPr>
          <p:cNvPr id="6" name="Picture 2" descr="G:\Настя\Настя\P13703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284984"/>
            <a:ext cx="3816424" cy="3295128"/>
          </a:xfrm>
          <a:prstGeom prst="rect">
            <a:avLst/>
          </a:prstGeom>
          <a:noFill/>
        </p:spPr>
      </p:pic>
      <p:pic>
        <p:nvPicPr>
          <p:cNvPr id="7" name="Picture 2" descr="G:\с сайта для отчёта\p145_volonteryi12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32656"/>
            <a:ext cx="3600400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861" y="609600"/>
            <a:ext cx="3335035" cy="15232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Волонтёрский отряд «Пульс»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06" y="188640"/>
            <a:ext cx="5112568" cy="35678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-3247" b="-1"/>
          <a:stretch/>
        </p:blipFill>
        <p:spPr>
          <a:xfrm>
            <a:off x="300861" y="3068960"/>
            <a:ext cx="4499992" cy="364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41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Третий уровень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599" y="1484784"/>
            <a:ext cx="6347714" cy="4896544"/>
          </a:xfrm>
        </p:spPr>
        <p:txBody>
          <a:bodyPr>
            <a:normAutofit fontScale="92500" lnSpcReduction="20000"/>
          </a:bodyPr>
          <a:lstStyle/>
          <a:p>
            <a:r>
              <a:rPr lang="ru-RU" sz="2200" b="1" i="1" dirty="0" smtClean="0">
                <a:solidFill>
                  <a:schemeClr val="tx1"/>
                </a:solidFill>
              </a:rPr>
              <a:t> </a:t>
            </a:r>
            <a:r>
              <a:rPr lang="ru-RU" sz="2200" dirty="0" smtClean="0">
                <a:solidFill>
                  <a:schemeClr val="tx1"/>
                </a:solidFill>
              </a:rPr>
              <a:t>индивидуальная личностно-ориентированная воспитательная работа, осуществляемая в следующих формах:</a:t>
            </a:r>
          </a:p>
          <a:p>
            <a:pPr lvl="0"/>
            <a:r>
              <a:rPr lang="ru-RU" sz="2200" dirty="0" smtClean="0">
                <a:solidFill>
                  <a:schemeClr val="tx1"/>
                </a:solidFill>
              </a:rPr>
              <a:t>индивидуальное консультирование обучающихся по вопросам ор­ганизации учебно-познавательной деятельности в рамках учебного курса;</a:t>
            </a:r>
          </a:p>
          <a:p>
            <a:pPr lvl="0"/>
            <a:r>
              <a:rPr lang="ru-RU" sz="2200" dirty="0" smtClean="0">
                <a:solidFill>
                  <a:schemeClr val="tx1"/>
                </a:solidFill>
              </a:rPr>
              <a:t>работа в составе небольших временных инициативных групп по реализации кон­кретных творческих проектов (научных, экологических, в сфере искусства и т.п.);</a:t>
            </a:r>
          </a:p>
          <a:p>
            <a:pPr lvl="0"/>
            <a:r>
              <a:rPr lang="ru-RU" sz="2200" dirty="0" smtClean="0">
                <a:solidFill>
                  <a:schemeClr val="tx1"/>
                </a:solidFill>
              </a:rPr>
              <a:t>индивидуальная учебно-исследовательская работа обучающихся под руководством преподавателей;</a:t>
            </a:r>
          </a:p>
          <a:p>
            <a:pPr lvl="0"/>
            <a:r>
              <a:rPr lang="ru-RU" sz="2200" dirty="0" smtClean="0">
                <a:solidFill>
                  <a:schemeClr val="tx1"/>
                </a:solidFill>
              </a:rPr>
              <a:t>работа обучающихся в рамках учебной практики под руководством мастеров п.о.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347713" cy="7200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Развитие экологической культуры</a:t>
            </a:r>
          </a:p>
        </p:txBody>
      </p:sp>
      <p:pic>
        <p:nvPicPr>
          <p:cNvPr id="12290" name="Picture 2" descr="C:\Documents and Settings\Admin\Рабочий стол\през к выступл\ЗОЖ\P13706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6912768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12967" cy="936104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Развитие экологической культуры</a:t>
            </a:r>
          </a:p>
        </p:txBody>
      </p:sp>
      <p:pic>
        <p:nvPicPr>
          <p:cNvPr id="13314" name="Picture 2" descr="C:\Documents and Settings\Admin\Рабочий стол\през к выступл\ЗОЖ\P1370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7056784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12967" cy="122413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>
                <a:solidFill>
                  <a:schemeClr val="tx1"/>
                </a:solidFill>
              </a:rPr>
              <a:t>Выявление и поддержка одарённых детей.</a:t>
            </a:r>
            <a:br>
              <a:rPr lang="ru-RU" b="1" dirty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4338" name="Picture 2" descr="C:\Documents and Settings\Admin\Рабочий стол\през к выступл\на сайт гала концерт\P1420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00808"/>
            <a:ext cx="3888432" cy="4464496"/>
          </a:xfrm>
          <a:prstGeom prst="rect">
            <a:avLst/>
          </a:prstGeom>
          <a:noFill/>
        </p:spPr>
      </p:pic>
      <p:pic>
        <p:nvPicPr>
          <p:cNvPr id="14340" name="Picture 4" descr="C:\Documents and Settings\Admin\Рабочий стол\през к выступл\на сайт гала концерт\P1420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52936"/>
            <a:ext cx="3744416" cy="38329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8282881" cy="720080"/>
          </a:xfrm>
        </p:spPr>
        <p:txBody>
          <a:bodyPr>
            <a:normAutofit/>
          </a:bodyPr>
          <a:lstStyle/>
          <a:p>
            <a:pPr lvl="0" algn="ctr" fontAlgn="base"/>
            <a:r>
              <a:rPr lang="ru-RU" sz="2800" b="1" dirty="0">
                <a:solidFill>
                  <a:schemeClr val="tx1"/>
                </a:solidFill>
              </a:rPr>
              <a:t>Выявление и поддержка одарённых детей.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2592288" cy="439248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t="9809" r="11009"/>
          <a:stretch/>
        </p:blipFill>
        <p:spPr>
          <a:xfrm>
            <a:off x="2985863" y="2204864"/>
            <a:ext cx="5906617" cy="43468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:\с сайта для отчёта\p145_snejnyiefiguryi20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062" y="1412776"/>
            <a:ext cx="3962400" cy="2808312"/>
          </a:xfrm>
          <a:prstGeom prst="rect">
            <a:avLst/>
          </a:prstGeom>
          <a:noFill/>
        </p:spPr>
      </p:pic>
      <p:pic>
        <p:nvPicPr>
          <p:cNvPr id="6" name="Picture 2" descr="G:\с сайта для отчёта\p145_den-rojdenie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1" y="1916832"/>
            <a:ext cx="4248472" cy="4104456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203699"/>
            <a:ext cx="8496943" cy="99305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Индивидуально – профилактическая работа с  обучающимися с ОВЗ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0" name="Picture 3" descr="G:\с сайта для отчёта\p145_teplyiydomtkachenkova3.jpg"/>
          <p:cNvPicPr>
            <a:picLocks noChangeAspect="1" noChangeArrowheads="1"/>
          </p:cNvPicPr>
          <p:nvPr/>
        </p:nvPicPr>
        <p:blipFill rotWithShape="1">
          <a:blip r:embed="rId4" cstate="print"/>
          <a:srcRect l="-28" t="10537"/>
          <a:stretch/>
        </p:blipFill>
        <p:spPr bwMode="auto">
          <a:xfrm>
            <a:off x="683568" y="4293096"/>
            <a:ext cx="3529372" cy="2445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512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7" cy="108012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</a:rPr>
              <a:t>День памяти, посвященный выпускникам, погибшим  в «горячих точках»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Documents and Settings\Admin\Рабочий стол\през к выступл\Галине Герман\день памяти\P1220403.JPG"/>
          <p:cNvPicPr>
            <a:picLocks noChangeAspect="1" noChangeArrowheads="1"/>
          </p:cNvPicPr>
          <p:nvPr/>
        </p:nvPicPr>
        <p:blipFill>
          <a:blip r:embed="rId2" cstate="print"/>
          <a:srcRect r="23105"/>
          <a:stretch>
            <a:fillRect/>
          </a:stretch>
        </p:blipFill>
        <p:spPr bwMode="auto">
          <a:xfrm>
            <a:off x="539552" y="1412776"/>
            <a:ext cx="6552728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16632"/>
            <a:ext cx="7634809" cy="108012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Индивидуально – профилактическая работа с  обучающимися с ОВЗ</a:t>
            </a:r>
            <a:endParaRPr lang="ru-RU" sz="2800" dirty="0"/>
          </a:p>
        </p:txBody>
      </p:sp>
      <p:pic>
        <p:nvPicPr>
          <p:cNvPr id="16387" name="Picture 3" descr="C:\Documents and Settings\Admin\Рабочий стол\през к выступл\Фурсик 01.06.2016\P1340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356992"/>
            <a:ext cx="4248472" cy="3358680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през к выступл\Фурсик 01.06.2016\P13408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5184575" cy="3881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347713" cy="166975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Индивидуально – профилактическая работа с  обучающимися с ОВЗ</a:t>
            </a:r>
            <a:endParaRPr lang="ru-RU" dirty="0"/>
          </a:p>
        </p:txBody>
      </p:sp>
      <p:pic>
        <p:nvPicPr>
          <p:cNvPr id="4" name="Picture 4" descr="C:\Documents and Settings\Admin\Рабочий стол\през к выступл\Фурсик 01.06.2016\P1340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8" y="2348880"/>
            <a:ext cx="4394449" cy="4248472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12201" r="20600" b="5901"/>
          <a:stretch/>
        </p:blipFill>
        <p:spPr>
          <a:xfrm>
            <a:off x="5364088" y="1484784"/>
            <a:ext cx="352839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93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260648"/>
            <a:ext cx="8640960" cy="1368152"/>
          </a:xfrm>
        </p:spPr>
        <p:txBody>
          <a:bodyPr>
            <a:normAutofit fontScale="90000"/>
          </a:bodyPr>
          <a:lstStyle/>
          <a:p>
            <a:pPr lvl="0" fontAlgn="base"/>
            <a:r>
              <a:rPr lang="ru-RU" sz="2800" b="1" dirty="0">
                <a:solidFill>
                  <a:schemeClr val="tx1"/>
                </a:solidFill>
              </a:rPr>
              <a:t>Обеспечение осознанного и ответственного выбора дальнейшей профессиональной сферы деятельности.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7992888" cy="5472607"/>
          </a:xfrm>
        </p:spPr>
      </p:pic>
    </p:spTree>
    <p:extLst>
      <p:ext uri="{BB962C8B-B14F-4D97-AF65-F5344CB8AC3E}">
        <p14:creationId xmlns:p14="http://schemas.microsoft.com/office/powerpoint/2010/main" val="2787111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008112"/>
          </a:xfrm>
        </p:spPr>
        <p:txBody>
          <a:bodyPr>
            <a:noAutofit/>
          </a:bodyPr>
          <a:lstStyle/>
          <a:p>
            <a:pPr lvl="0" algn="ctr"/>
            <a:r>
              <a:rPr lang="ru-RU" sz="2400" b="1" dirty="0">
                <a:solidFill>
                  <a:schemeClr val="tx1"/>
                </a:solidFill>
              </a:rPr>
              <a:t>Обеспечение осознанного и ответственного выбора дальнейшей профессиональной сферы деятельности.</a:t>
            </a:r>
            <a:br>
              <a:rPr lang="ru-RU" sz="2400" b="1" dirty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4" descr="C:\Documents and Settings\Admin\Рабочий стол\през к выступл\фото в презентац\IMG_20170406_1647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196752"/>
            <a:ext cx="3456384" cy="4752528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през к выступл\фото в презентац\IMG_20170406_160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00808"/>
            <a:ext cx="3471763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3669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260648"/>
            <a:ext cx="8712968" cy="864096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chemeClr val="tx1"/>
                </a:solidFill>
              </a:rPr>
              <a:t>Обеспечение осознанного и ответственного выбора дальнейшей профессиональной сферы деятельности.</a:t>
            </a:r>
            <a:br>
              <a:rPr lang="ru-RU" sz="2400" b="1" dirty="0">
                <a:solidFill>
                  <a:schemeClr val="tx1"/>
                </a:solidFill>
              </a:rPr>
            </a:br>
            <a:endParaRPr lang="ru-RU" sz="2400" dirty="0"/>
          </a:p>
        </p:txBody>
      </p:sp>
      <p:pic>
        <p:nvPicPr>
          <p:cNvPr id="17411" name="Picture 3" descr="C:\Documents and Settings\Admin\Рабочий стол\през к выступл\фото в презентац\IMG_20170406_161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3767" y="1412776"/>
            <a:ext cx="3960440" cy="5033126"/>
          </a:xfrm>
          <a:prstGeom prst="rect">
            <a:avLst/>
          </a:prstGeom>
          <a:noFill/>
        </p:spPr>
      </p:pic>
      <p:pic>
        <p:nvPicPr>
          <p:cNvPr id="17413" name="Picture 5" descr="C:\Documents and Settings\Admin\Рабочий стол\през к выступл\фото в презентац\IMG_20170406_151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4091064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986737" cy="94719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Спасибо за внимание !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6696744" cy="4392488"/>
          </a:xfrm>
        </p:spPr>
      </p:pic>
    </p:spTree>
    <p:extLst>
      <p:ext uri="{BB962C8B-B14F-4D97-AF65-F5344CB8AC3E}">
        <p14:creationId xmlns:p14="http://schemas.microsoft.com/office/powerpoint/2010/main" val="4093164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6347713" cy="72008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</a:rPr>
              <a:t>Осенний кросс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 descr="G:\с сайта для отчёта\p145_nashipobediteli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9804" t="-2319"/>
          <a:stretch/>
        </p:blipFill>
        <p:spPr bwMode="auto">
          <a:xfrm>
            <a:off x="5301128" y="3861048"/>
            <a:ext cx="3312368" cy="279049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2159" b="31141"/>
          <a:stretch/>
        </p:blipFill>
        <p:spPr>
          <a:xfrm>
            <a:off x="1763688" y="836712"/>
            <a:ext cx="5112568" cy="2794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3750" b="20601"/>
          <a:stretch/>
        </p:blipFill>
        <p:spPr>
          <a:xfrm>
            <a:off x="107504" y="3933056"/>
            <a:ext cx="4968552" cy="27227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16632"/>
            <a:ext cx="6347713" cy="72008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«Биатлон профессий»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148" name="Picture 4" descr="G:\сайт месячник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2792" y="1412776"/>
            <a:ext cx="5175249" cy="3881437"/>
          </a:xfrm>
          <a:prstGeom prst="rect">
            <a:avLst/>
          </a:prstGeom>
          <a:noFill/>
        </p:spPr>
      </p:pic>
      <p:pic>
        <p:nvPicPr>
          <p:cNvPr id="8" name="Picture 3" descr="G:\с сайта для отчёта\p145_biatlonicp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3816424" cy="3096344"/>
          </a:xfrm>
          <a:prstGeom prst="rect">
            <a:avLst/>
          </a:prstGeom>
          <a:noFill/>
        </p:spPr>
      </p:pic>
      <p:pic>
        <p:nvPicPr>
          <p:cNvPr id="9" name="Picture 3" descr="G:\катание на снегоходе 05012017\на сайт\20170105_134621.jpg"/>
          <p:cNvPicPr>
            <a:picLocks noChangeAspect="1" noChangeArrowheads="1"/>
          </p:cNvPicPr>
          <p:nvPr/>
        </p:nvPicPr>
        <p:blipFill rotWithShape="1">
          <a:blip r:embed="rId4" cstate="print"/>
          <a:srcRect l="9931" b="14926"/>
          <a:stretch/>
        </p:blipFill>
        <p:spPr bwMode="auto">
          <a:xfrm>
            <a:off x="153164" y="4293096"/>
            <a:ext cx="4032448" cy="2441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332656"/>
            <a:ext cx="8352928" cy="792088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chemeClr val="tx1"/>
                </a:solidFill>
              </a:rPr>
              <a:t>Фестиваль «Студенческая весна - 2017»</a:t>
            </a:r>
          </a:p>
        </p:txBody>
      </p:sp>
      <p:pic>
        <p:nvPicPr>
          <p:cNvPr id="2051" name="Picture 3" descr="G:\РАБ стол МАРТ 2017\17  Марта Раб стол\сйт студ вес 2017\P14104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6562851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347713" cy="100811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Студент года - 2017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G:\РАБ стол МАРТ 2017\раб стол 30.01.2017\Студент Года\P14004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7184"/>
          <a:stretch>
            <a:fillRect/>
          </a:stretch>
        </p:blipFill>
        <p:spPr bwMode="auto">
          <a:xfrm>
            <a:off x="467544" y="1484784"/>
            <a:ext cx="6552728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7418785" cy="864096"/>
          </a:xfrm>
        </p:spPr>
        <p:txBody>
          <a:bodyPr>
            <a:noAutofit/>
          </a:bodyPr>
          <a:lstStyle/>
          <a:p>
            <a:pPr lvl="0" algn="ctr"/>
            <a:r>
              <a:rPr lang="ru-RU" sz="4000" b="1" dirty="0" smtClean="0">
                <a:solidFill>
                  <a:schemeClr val="tx1"/>
                </a:solidFill>
              </a:rPr>
              <a:t>Литературная гостиная 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Рисунок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4320480" cy="3384376"/>
          </a:xfrm>
          <a:prstGeom prst="rect">
            <a:avLst/>
          </a:prstGeom>
        </p:spPr>
      </p:pic>
      <p:pic>
        <p:nvPicPr>
          <p:cNvPr id="9218" name="Picture 2" descr="G:\09.01.2017\Миховская фото 2016\lermontovbal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3960440" cy="4915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16632"/>
            <a:ext cx="6347713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Колядки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G:\РАБ стол МАРТ 2017\раб стол 30.01.2017\Колядки\P140034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3978" t="12676"/>
          <a:stretch/>
        </p:blipFill>
        <p:spPr bwMode="auto">
          <a:xfrm>
            <a:off x="3203848" y="774038"/>
            <a:ext cx="5760640" cy="446449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3454" r="25587"/>
          <a:stretch/>
        </p:blipFill>
        <p:spPr>
          <a:xfrm>
            <a:off x="323528" y="3038287"/>
            <a:ext cx="4176464" cy="35855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1983</TotalTime>
  <Words>207</Words>
  <Application>Microsoft Office PowerPoint</Application>
  <PresentationFormat>Экран (4:3)</PresentationFormat>
  <Paragraphs>104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Comic Sans MS</vt:lpstr>
      <vt:lpstr>Trebuchet MS</vt:lpstr>
      <vt:lpstr>Wingdings 3</vt:lpstr>
      <vt:lpstr>Грань</vt:lpstr>
      <vt:lpstr>Повышение эффективности воспитательной работы  и уровня  психолого – педагогического сопровождения  образовательного процесса в ГБПОУ НСО  «Искитимский центр профессионального обучения». </vt:lpstr>
      <vt:lpstr>Формы организации воспитательной работы:</vt:lpstr>
      <vt:lpstr>День памяти, посвященный выпускникам, погибшим  в «горячих точках»</vt:lpstr>
      <vt:lpstr>Осенний кросс </vt:lpstr>
      <vt:lpstr>«Биатлон профессий»</vt:lpstr>
      <vt:lpstr>Фестиваль «Студенческая весна - 2017»</vt:lpstr>
      <vt:lpstr>Студент года - 2017</vt:lpstr>
      <vt:lpstr>Литературная гостиная  </vt:lpstr>
      <vt:lpstr>Колядки</vt:lpstr>
      <vt:lpstr>Второй уровень - групповые формы.   </vt:lpstr>
      <vt:lpstr>Мероприятия внутри коллектива группы </vt:lpstr>
      <vt:lpstr>Мероприятия внутри коллектива группы </vt:lpstr>
      <vt:lpstr>Мероприятия внутри коллектива группы </vt:lpstr>
      <vt:lpstr>Мероприятия внутри коллектива группы </vt:lpstr>
      <vt:lpstr>Мероприятия внутри коллектива группы </vt:lpstr>
      <vt:lpstr>Мероприятия внутри коллектива группы</vt:lpstr>
      <vt:lpstr>Работа творческих групп </vt:lpstr>
      <vt:lpstr>Работа творческих групп </vt:lpstr>
      <vt:lpstr>Работа общественных студенческих объединений</vt:lpstr>
      <vt:lpstr>Работа общественных студенческих объединений</vt:lpstr>
      <vt:lpstr>Работа общественных студенческих объединений</vt:lpstr>
      <vt:lpstr>Волонтёрский отряд «Пульс»</vt:lpstr>
      <vt:lpstr>Волонтёрский отряд «Пульс»</vt:lpstr>
      <vt:lpstr>Третий уровень </vt:lpstr>
      <vt:lpstr>Развитие экологической культуры</vt:lpstr>
      <vt:lpstr>Развитие экологической культуры</vt:lpstr>
      <vt:lpstr>Выявление и поддержка одарённых детей. </vt:lpstr>
      <vt:lpstr>Выявление и поддержка одарённых детей.</vt:lpstr>
      <vt:lpstr>Индивидуально – профилактическая работа с  обучающимися с ОВЗ</vt:lpstr>
      <vt:lpstr>Индивидуально – профилактическая работа с  обучающимися с ОВЗ</vt:lpstr>
      <vt:lpstr>Индивидуально – профилактическая работа с  обучающимися с ОВЗ</vt:lpstr>
      <vt:lpstr>Обеспечение осознанного и ответственного выбора дальнейшей профессиональной сферы деятельности.</vt:lpstr>
      <vt:lpstr>Обеспечение осознанного и ответственного выбора дальнейшей профессиональной сферы деятельности. </vt:lpstr>
      <vt:lpstr>Обеспечение осознанного и ответственного выбора дальнейшей профессиональной сферы деятельности. </vt:lpstr>
      <vt:lpstr>Спасибо за внимание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труда, занятости и трудовых ресурсов         Новосибирской области Государственное бюджетное профессиональное образовательное учреждение Новосибирской области «Искитимский центр профессионального обучения»</dc:title>
  <dc:creator>universa</dc:creator>
  <cp:lastModifiedBy>universa</cp:lastModifiedBy>
  <cp:revision>281</cp:revision>
  <dcterms:created xsi:type="dcterms:W3CDTF">2017-01-31T07:33:52Z</dcterms:created>
  <dcterms:modified xsi:type="dcterms:W3CDTF">2017-08-22T10:52:32Z</dcterms:modified>
</cp:coreProperties>
</file>