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299" r:id="rId4"/>
    <p:sldId id="300" r:id="rId5"/>
    <p:sldId id="301" r:id="rId6"/>
    <p:sldId id="329" r:id="rId7"/>
    <p:sldId id="302" r:id="rId8"/>
    <p:sldId id="303" r:id="rId9"/>
    <p:sldId id="304" r:id="rId10"/>
    <p:sldId id="305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9" r:id="rId20"/>
    <p:sldId id="271" r:id="rId21"/>
    <p:sldId id="278" r:id="rId22"/>
    <p:sldId id="272" r:id="rId23"/>
    <p:sldId id="273" r:id="rId24"/>
    <p:sldId id="274" r:id="rId25"/>
    <p:sldId id="275" r:id="rId26"/>
    <p:sldId id="276" r:id="rId27"/>
    <p:sldId id="316" r:id="rId28"/>
    <p:sldId id="277" r:id="rId29"/>
    <p:sldId id="310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312" r:id="rId41"/>
    <p:sldId id="313" r:id="rId42"/>
    <p:sldId id="314" r:id="rId43"/>
    <p:sldId id="290" r:id="rId44"/>
    <p:sldId id="291" r:id="rId45"/>
    <p:sldId id="292" r:id="rId46"/>
    <p:sldId id="294" r:id="rId47"/>
    <p:sldId id="321" r:id="rId48"/>
    <p:sldId id="297" r:id="rId49"/>
    <p:sldId id="296" r:id="rId50"/>
    <p:sldId id="298" r:id="rId51"/>
    <p:sldId id="317" r:id="rId52"/>
    <p:sldId id="318" r:id="rId53"/>
    <p:sldId id="319" r:id="rId54"/>
    <p:sldId id="320" r:id="rId55"/>
    <p:sldId id="322" r:id="rId56"/>
    <p:sldId id="323" r:id="rId57"/>
    <p:sldId id="324" r:id="rId58"/>
    <p:sldId id="325" r:id="rId59"/>
    <p:sldId id="293" r:id="rId6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649D"/>
    <a:srgbClr val="0E3774"/>
    <a:srgbClr val="1557B5"/>
    <a:srgbClr val="00CCFF"/>
    <a:srgbClr val="236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6" y="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56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3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655" y="1"/>
            <a:ext cx="6539345" cy="768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6E1D788D-3812-4212-9B22-D7389498F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33347" y="201613"/>
            <a:ext cx="3964991" cy="520282"/>
          </a:xfrm>
        </p:spPr>
        <p:txBody>
          <a:bodyPr wrap="square" lIns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noFill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b="1" u="sng" dirty="0">
                <a:solidFill>
                  <a:srgbClr val="01649D"/>
                </a:solidFill>
              </a:rPr>
              <a:t>Название презентации</a:t>
            </a:r>
          </a:p>
          <a:p>
            <a:pPr lvl="0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6E2DDF90-5138-4CD8-8811-D96AB5DE51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6779" y="1403167"/>
            <a:ext cx="11359415" cy="52532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63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EA89BE-EC80-41C1-ABA2-2E12C505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C028CA5-8AE3-495E-88E3-F6F1BC3D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0AB6CC1-519E-41DD-8156-470A074D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69BE94-BFD1-4920-BC34-BECB17DA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0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474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4DD9-9FE2-4920-BB05-614A5C54D70A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://molkhv.ru/my/kraevoj-volonterskij-tsentr/item/478-metodicheskie-rekomendatsii-po-rabote-s-volontjorami-dobrovoltsami-dlya-rukovoditelya-organizatsii" TargetMode="External"/><Relationship Id="rId3" Type="http://schemas.openxmlformats.org/officeDocument/2006/relationships/hyperlink" Target="https://www.elibrary.ru/item.asp?id=39247615" TargetMode="External"/><Relationship Id="rId7" Type="http://schemas.openxmlformats.org/officeDocument/2006/relationships/hyperlink" Target="https://cyberleninka.ru/article/n/organizatsiya-dobrovolcheskoy-deyatelnosti-v-studencheskoy-srede/viewer" TargetMode="External"/><Relationship Id="rId2" Type="http://schemas.openxmlformats.org/officeDocument/2006/relationships/hyperlink" Target="https://volonter-school.ru/2016/05/volonter-lider-i-ego-grupp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library.ru/contents.asp?id=34829748&amp;selid=32362437" TargetMode="External"/><Relationship Id="rId5" Type="http://schemas.openxmlformats.org/officeDocument/2006/relationships/hyperlink" Target="https://elibrary.ru/contents.asp?id=34829748" TargetMode="External"/><Relationship Id="rId10" Type="http://schemas.openxmlformats.org/officeDocument/2006/relationships/hyperlink" Target="https://www.elibrary.ru/item.asp?id=21241148" TargetMode="External"/><Relationship Id="rId4" Type="http://schemas.openxmlformats.org/officeDocument/2006/relationships/hyperlink" Target="https://elibrary.ru/item.asp?id=32362437" TargetMode="External"/><Relationship Id="rId9" Type="http://schemas.openxmlformats.org/officeDocument/2006/relationships/hyperlink" Target="https://cyberleninka.ru/article/n/pedagogicheskie-usloviya-sposobstvuyuschie-vozniknoveniyu-i-razvitiyu-volonterskih-initsiativ-molodezhi-v-sovremennoy-rossi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0789"/>
            <a:ext cx="12392526" cy="730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4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740727" y="201613"/>
            <a:ext cx="8357611" cy="520282"/>
          </a:xfrm>
        </p:spPr>
        <p:txBody>
          <a:bodyPr/>
          <a:lstStyle/>
          <a:p>
            <a:pPr lvl="0"/>
            <a:r>
              <a:rPr lang="ru-RU" sz="2800" b="1" i="1" kern="0" dirty="0">
                <a:solidFill>
                  <a:srgbClr val="006666"/>
                </a:solidFill>
              </a:rPr>
              <a:t>Федеральный закон от 5 февраля 2018 г. N 15-ФЗ 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4) получать от организатора добровольческой (волонтерской) деятельности, добровольческой (волонтерской) организации информационную, консультационную и методическую поддержку в объемах и формах, которые установлены указанными организациями;</a:t>
            </a:r>
          </a:p>
          <a:p>
            <a:r>
              <a:rPr lang="ru-RU" dirty="0"/>
              <a:t>5) получать поощрение и награждение за добровольный труд, в том числе в рамках федеральных, региональных и муниципальных конкурсов и программ.</a:t>
            </a:r>
          </a:p>
          <a:p>
            <a:r>
              <a:rPr lang="ru-RU" dirty="0"/>
              <a:t>2. Помимо прав, предусмотренных пунктом 1 настоящей статьи, доброволец (волонтер) имеет также иные права, предусмотренные законодательством Российской Федерации.</a:t>
            </a:r>
          </a:p>
          <a:p>
            <a:r>
              <a:rPr lang="ru-RU" dirty="0"/>
              <a:t>3. Доброволец (волонтер), организатор добровольческой (волонтерской) деятельности, добровольческая (волонтерская) организация обязаны не разглашать ставшие им известными в ходе осуществления добровольческой (волонтерской) деятельности сведения, составляющие специально охраняемую законом тайну.</a:t>
            </a:r>
          </a:p>
          <a:p>
            <a:r>
              <a:rPr lang="ru-RU" dirty="0"/>
              <a:t>4. Условия осуществления добровольцем (волонтером) благотворительной деятельности от своего имени могут быть закреплены в гражданско-правовом договоре, который заключается между добровольцем (волонтером) и </a:t>
            </a:r>
            <a:r>
              <a:rPr lang="ru-RU" dirty="0" err="1"/>
              <a:t>благополучателем</a:t>
            </a:r>
            <a:r>
              <a:rPr lang="ru-RU" dirty="0"/>
              <a:t> и предметом которого являются безвозмездное выполнение добровольцем (волонтером) работ и (или) оказание им услуг в целях, указанных в пункте 1 статьи 2 настоящего Федерального закона, или в иных общественно полезных целях.</a:t>
            </a:r>
          </a:p>
          <a:p>
            <a:r>
              <a:rPr lang="ru-RU" dirty="0"/>
              <a:t>5. Условия участия добровольца (волонтера) в деятельности организатора добровольческой (волонтерской) деятельности, добровольческой (волонтерской) организации могут быть закреплены в гражданско-правовом договоре, который заключается между организатором добровольческой (волонтерской) деятельности или добровольческой (волонтерской) организацией и добровольцем (волонтером) и предметом которого являются безвозмездное выполнение добровольцем (волонтером) работ и (или) оказание им услуг в рамках деятельности указанных организатора, организации для достижения общественно полезных целей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1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117124" y="254366"/>
            <a:ext cx="6910876" cy="45719"/>
          </a:xfrm>
        </p:spPr>
        <p:txBody>
          <a:bodyPr/>
          <a:lstStyle/>
          <a:p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3200" b="1" i="1" kern="0" dirty="0" err="1">
                <a:solidFill>
                  <a:srgbClr val="006666"/>
                </a:solidFill>
                <a:latin typeface="Arial"/>
                <a:ea typeface="+mj-ea"/>
                <a:cs typeface="+mj-cs"/>
              </a:rPr>
              <a:t>I.Ознакомительный</a:t>
            </a:r>
            <a:r>
              <a:rPr 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 этап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Ознакомьтесь с нормативно-правовыми документами разного уровня по волонтерскому движению, изучите опыт образовательных организаций  по  организации волонтерской деятельности молодежи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Проанализируйте опыт организации волонтерской деятельности молодежи в современных условиях, адаптируйте наиболее продуктивные идеи к ситуации конкретной образовательной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Определите концептуальные подходы и возможные модели организации волонтерства, актуальные для вашей образовательной организации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74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873263" y="0"/>
            <a:ext cx="6318738" cy="633046"/>
          </a:xfrm>
        </p:spPr>
        <p:txBody>
          <a:bodyPr/>
          <a:lstStyle/>
          <a:p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II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altLang="ru-RU" sz="3200" b="1" i="1" kern="0" dirty="0" err="1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Диагностико</a:t>
            </a:r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-прогностический этап</a:t>
            </a:r>
            <a:endParaRPr lang="en-US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Выявите единомышленников среди преподавателей и сотрудников образовательной организации, которые могут оказать педагогическую поддержку и сопровождение волонтерской деятельности обучающихся. Сформируйте  корпус кураторов волонтерского движения из преподавателей, определите их функции.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Определите готовность обучающихся к волонтерской деятельности.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Выявите активных обучающихся, обладающих организаторскими способностями и имеющих авторитет, обсудите с ними возможности стать инициаторами  и организаторами деятельности волонтерского движения</a:t>
            </a:r>
            <a:r>
              <a:rPr lang="ru-RU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5430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594231" y="201613"/>
            <a:ext cx="5504107" cy="290756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20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/>
            </a:r>
            <a:br>
              <a:rPr lang="ru-RU" altLang="ru-RU" sz="20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</a:br>
            <a:r>
              <a:rPr lang="en-US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III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. Подготовительный </a:t>
            </a:r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этап</a:t>
            </a:r>
            <a:endParaRPr lang="en-US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endParaRPr lang="en-US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 marL="552450" lvl="0" indent="-5524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Разработайте </a:t>
            </a:r>
            <a:r>
              <a:rPr lang="ru-RU" altLang="ru-RU" sz="2400" kern="0" dirty="0">
                <a:latin typeface="Verdana"/>
              </a:rPr>
              <a:t>проект организации волонтерской деятельности в своей образовательной организации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endParaRPr lang="ru-RU" altLang="ru-RU" sz="2400" kern="0" dirty="0">
              <a:solidFill>
                <a:srgbClr val="000000"/>
              </a:solidFill>
              <a:latin typeface="Verdana"/>
            </a:endParaRPr>
          </a:p>
          <a:p>
            <a:pPr marL="552450" lvl="0" indent="-5524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Составьте календарный план мероприятий по организации волонтерского движения. </a:t>
            </a:r>
            <a:endParaRPr lang="ru-RU" altLang="ru-RU" sz="2400" kern="0" dirty="0" smtClean="0">
              <a:solidFill>
                <a:srgbClr val="000000"/>
              </a:solidFill>
              <a:latin typeface="Verdana"/>
            </a:endParaRPr>
          </a:p>
          <a:p>
            <a:pPr marL="552450" lvl="0" indent="-5524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endParaRPr lang="ru-RU" altLang="ru-RU" sz="24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2228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717323" y="201613"/>
            <a:ext cx="5381015" cy="501772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IV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. Организационный </a:t>
            </a:r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этап</a:t>
            </a:r>
            <a:endParaRPr lang="en-US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Предложите инициативным обучающимся определить лидера и создать координационный совет волонтерского движения.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 Помогите координационному совету в разработке проекта, организуемого ими  волонтерского движения.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Продумайте вместе с обучающимися, входящими в  координационный совет структуру организации деятельности волонтеров.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Предложите варианты создания положения о волонтерском движении, кодекса волонтера.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Предложите  разработать варианты символики волонтерского движения</a:t>
            </a:r>
            <a:r>
              <a:rPr lang="ru-RU" alt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01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72201" y="201613"/>
            <a:ext cx="5926138" cy="466602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ru-RU" sz="3200" b="1" i="1" kern="0" dirty="0">
                <a:solidFill>
                  <a:srgbClr val="006666"/>
                </a:solidFill>
                <a:latin typeface="Arial"/>
              </a:rPr>
              <a:t>IV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</a:rPr>
              <a:t>. Организационный этап</a:t>
            </a:r>
            <a:endParaRPr lang="en-US" altLang="ru-RU" sz="3200" b="1" i="1" kern="0" dirty="0">
              <a:solidFill>
                <a:srgbClr val="006666"/>
              </a:solidFill>
              <a:latin typeface="Arial"/>
            </a:endParaRP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6"/>
            </a:pPr>
            <a:r>
              <a:rPr lang="ru-RU" altLang="ru-RU" dirty="0"/>
              <a:t>Подготовьте презентации баз, нуждающихся в деятельности волонтеров, организуйте выступление представителей этих учреждений  перед  волонтерами.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6"/>
            </a:pPr>
            <a:r>
              <a:rPr lang="ru-RU" altLang="ru-RU" dirty="0"/>
              <a:t>Разработайте и проведите обучающие семинары и консультации по подготовке волонтеров.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6"/>
            </a:pPr>
            <a:r>
              <a:rPr lang="ru-RU" altLang="ru-RU" dirty="0"/>
              <a:t>Продумайте и составьте для волонтеров, членов координационного совета рекомендации по созданию благоприятного психологического климата в волонтерской организации.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6"/>
            </a:pPr>
            <a:r>
              <a:rPr lang="ru-RU" altLang="ru-RU" dirty="0"/>
              <a:t>Организуйте педагогическое сопровождение волонтерской деятельности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40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451231" y="201612"/>
            <a:ext cx="6647107" cy="589696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V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. Курирование деятельности </a:t>
            </a:r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волонтерского</a:t>
            </a:r>
          </a:p>
          <a:p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 движения</a:t>
            </a:r>
          </a:p>
          <a:p>
            <a:endParaRPr lang="en-US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 marL="400050" lvl="0" indent="-4000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Продумайте  все возможности поддержания мотивации волонтеров: благодарность от руководства в устной и письменной форме, информация в стенгазетах, на сайте образовательной организации о проведении акций с поименным списком всех участников и выражение благодарности каждому участнику волонтерского движения и т.д. </a:t>
            </a:r>
          </a:p>
          <a:p>
            <a:pPr marL="400050" lvl="0" indent="-4000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После каждого проведенного мероприятия необходимо подготовить и опубликовать обзор проведенной деятельности в виде газеты, фоторепортажа, материалов сайта, презентации. </a:t>
            </a:r>
          </a:p>
          <a:p>
            <a:pPr marL="400050" lvl="0" indent="-4000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Организуйте семинары по обмену опытом волонтеров.</a:t>
            </a:r>
          </a:p>
          <a:p>
            <a:pPr marL="400050" lvl="0" indent="-4000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AutoNum type="arabicPeriod"/>
            </a:pPr>
            <a:r>
              <a:rPr lang="ru-RU" altLang="ru-RU" sz="2400" kern="0" dirty="0">
                <a:solidFill>
                  <a:srgbClr val="000000"/>
                </a:solidFill>
                <a:latin typeface="Verdana"/>
              </a:rPr>
              <a:t>Продумайте и проведите церемонию награждения участников волонтерского движения. </a:t>
            </a:r>
          </a:p>
        </p:txBody>
      </p:sp>
    </p:spTree>
    <p:extLst>
      <p:ext uri="{BB962C8B-B14F-4D97-AF65-F5344CB8AC3E}">
        <p14:creationId xmlns:p14="http://schemas.microsoft.com/office/powerpoint/2010/main" val="200244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89785" y="201612"/>
            <a:ext cx="5908553" cy="783125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VI</a:t>
            </a:r>
            <a:r>
              <a:rPr lang="ru-RU" altLang="ru-RU" sz="3200" b="1" i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. Этап развития волонтерской </a:t>
            </a:r>
            <a:r>
              <a:rPr lang="ru-RU" altLang="ru-RU" sz="3200" b="1" i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организации</a:t>
            </a:r>
          </a:p>
          <a:p>
            <a:endParaRPr lang="ru-RU" altLang="ru-RU" sz="3200" b="1" i="1" kern="0" dirty="0" smtClean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ru-RU" altLang="ru-RU" dirty="0"/>
              <a:t>В ходе разработки программы развития проектируется целостная концепция волонтерской среды, обосновывается миссия организации:</a:t>
            </a:r>
            <a:endParaRPr lang="en-US" altLang="ru-RU" dirty="0"/>
          </a:p>
          <a:p>
            <a:pPr>
              <a:lnSpc>
                <a:spcPct val="80000"/>
              </a:lnSpc>
            </a:pPr>
            <a:endParaRPr lang="ru-RU" altLang="ru-RU" dirty="0"/>
          </a:p>
          <a:p>
            <a:pPr marL="1260475" lvl="1" indent="-547688">
              <a:lnSpc>
                <a:spcPct val="80000"/>
              </a:lnSpc>
            </a:pPr>
            <a:r>
              <a:rPr lang="ru-RU" altLang="ru-RU" sz="2800" dirty="0"/>
              <a:t>Прописываются стратегии перехода к новому желаемому образу организации.</a:t>
            </a:r>
          </a:p>
          <a:p>
            <a:pPr marL="1260475" lvl="1" indent="-547688">
              <a:lnSpc>
                <a:spcPct val="80000"/>
              </a:lnSpc>
            </a:pPr>
            <a:r>
              <a:rPr lang="ru-RU" altLang="ru-RU" sz="2800" dirty="0"/>
              <a:t>Программа содержит в себе план осуществления важнейших нововведений во всех структурах волонтерской организации, включая структуру управления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2252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01863" y="201612"/>
            <a:ext cx="5996476" cy="554525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Функции организатора волонтерской </a:t>
            </a:r>
            <a:r>
              <a:rPr lang="ru-RU" altLang="ru-RU" sz="3200" b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деятельности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ru-RU" dirty="0"/>
              <a:t>посредническая функция (обеспечивают успешное  взаимодействие между координационным советом и администрацией, координационным советом и </a:t>
            </a:r>
            <a:r>
              <a:rPr lang="ru-RU" dirty="0" err="1"/>
              <a:t>благополучателями</a:t>
            </a:r>
            <a:r>
              <a:rPr lang="ru-RU" dirty="0"/>
              <a:t>, координационным советом и спонсорами и т.д.);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ru-RU" dirty="0"/>
              <a:t>информативная функция (знакомят волонтеров с лучшими волонтерскими практиками);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ru-RU" dirty="0"/>
              <a:t>функция поддержки (помогают преодолевать типичные трудности при осуществлении волонтерской деятельности);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ru-RU" dirty="0"/>
              <a:t>педагогическая функция (организуют обучение волонтеров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07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400801" y="201613"/>
            <a:ext cx="5697538" cy="413849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altLang="ru-RU" sz="3200" b="1" kern="0" dirty="0">
                <a:solidFill>
                  <a:srgbClr val="006666"/>
                </a:solidFill>
                <a:latin typeface="Arial"/>
              </a:rPr>
              <a:t>Рекомендации координационному совету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CC"/>
              </a:buClr>
              <a:buSzPct val="70000"/>
              <a:buFont typeface="Wingdings" panose="05000000000000000000" pitchFamily="2" charset="2"/>
              <a:buChar char="l"/>
            </a:pPr>
            <a:endParaRPr lang="ru-RU" altLang="ru-RU" sz="1800" kern="0" dirty="0">
              <a:solidFill>
                <a:srgbClr val="000000"/>
              </a:solidFill>
              <a:latin typeface="Verdana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CC"/>
              </a:buClr>
              <a:buSzPct val="70000"/>
              <a:buFont typeface="Wingdings" panose="05000000000000000000" pitchFamily="2" charset="2"/>
              <a:buChar char="l"/>
            </a:pPr>
            <a:endParaRPr lang="ru-RU" altLang="ru-RU" sz="1800" kern="0" dirty="0">
              <a:solidFill>
                <a:srgbClr val="000000"/>
              </a:solidFill>
              <a:latin typeface="Verdana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CC"/>
              </a:buClr>
              <a:buSzPct val="70000"/>
              <a:buFont typeface="Wingdings" panose="05000000000000000000" pitchFamily="2" charset="2"/>
              <a:buChar char="l"/>
            </a:pPr>
            <a:r>
              <a:rPr lang="ru-RU" altLang="ru-RU" sz="3000" kern="0" dirty="0"/>
              <a:t>Каждый доброволец должен знать, куда и к кому ему следует обратиться за помощью в случае необходимости, кто будет сопровождать его деятельность; кто и в какие сроки даст ему ответ об его участии в акции или программе;  как часто, где,  в какое время и что конкретно ему надо будет делать; перед кем он будет отчитываться; к каким ресурсам будет  иметь доступ для реализации соответствующих задач. 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CC"/>
              </a:buClr>
              <a:buSzPct val="70000"/>
              <a:buFont typeface="Wingdings" panose="05000000000000000000" pitchFamily="2" charset="2"/>
              <a:buChar char="l"/>
            </a:pPr>
            <a:r>
              <a:rPr lang="ru-RU" altLang="ru-RU" sz="3000" kern="0" dirty="0"/>
              <a:t>Волонтеры должны иметь возможность познакомиться со всей структурой движения, знать ответственных за каждое направление и иметь возможность встреч и неформального общения со своими единомышленниками.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CCCC"/>
              </a:buClr>
              <a:buSzPct val="70000"/>
              <a:buFont typeface="Wingdings" panose="05000000000000000000" pitchFamily="2" charset="2"/>
              <a:buChar char="l"/>
            </a:pPr>
            <a:r>
              <a:rPr lang="ru-RU" altLang="ru-RU" sz="3000" kern="0" dirty="0"/>
              <a:t>Каждый волонтер должен иметь возможность принимать участие в обсуждении стратегии проведения акции или другого мероприятия, вносить свои предложения по усовершенствованию готового сценария, творчески  подходить к исполнению своей миссии</a:t>
            </a:r>
            <a:r>
              <a:rPr lang="ru-RU" altLang="ru-RU" sz="3000" kern="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622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232357" y="249740"/>
            <a:ext cx="5959643" cy="520282"/>
          </a:xfrm>
        </p:spPr>
        <p:txBody>
          <a:bodyPr/>
          <a:lstStyle/>
          <a:p>
            <a:pPr lvl="0" algn="r"/>
            <a:r>
              <a:rPr lang="ru-RU" sz="2400" dirty="0">
                <a:solidFill>
                  <a:srgbClr val="2365C3"/>
                </a:solidFill>
              </a:rPr>
              <a:t>Модуль 3 Современные вызовы воспитания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defRPr/>
            </a:pPr>
            <a:r>
              <a:rPr lang="ru-RU" sz="3200" b="1" i="1" kern="0" dirty="0">
                <a:solidFill>
                  <a:srgbClr val="006666"/>
                </a:solidFill>
                <a:latin typeface="Arial"/>
              </a:rPr>
              <a:t>План лекции</a:t>
            </a:r>
            <a:r>
              <a:rPr lang="en-US" sz="3200" b="1" i="1" kern="0" dirty="0">
                <a:solidFill>
                  <a:srgbClr val="006666"/>
                </a:solidFill>
                <a:latin typeface="Arial"/>
              </a:rPr>
              <a:t>: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defRPr/>
            </a:pPr>
            <a:endParaRPr lang="ru-RU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организатора волонтерской деятельности обучающихся.</a:t>
            </a: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Основы педагогического взаимодействия с координационным советом волонтеров. </a:t>
            </a: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Обеспечение педагогических условий для самоорганизации волонтерского сообщества.</a:t>
            </a:r>
            <a:endParaRPr lang="en-US" sz="2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Процесс формирования организационной структуры волонтерского движения.</a:t>
            </a: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Организация взаимодействия волонтеров.</a:t>
            </a: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  <a:defRPr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Роль лидера волонтерского движения</a:t>
            </a:r>
            <a:r>
              <a:rPr lang="ru-RU" sz="24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44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295292" y="0"/>
            <a:ext cx="5732707" cy="431433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3200" b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Рекомендации </a:t>
            </a:r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координационному </a:t>
            </a:r>
            <a:r>
              <a:rPr lang="ru-RU" altLang="ru-RU" sz="3200" b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совету</a:t>
            </a:r>
          </a:p>
          <a:p>
            <a:pPr lvl="1">
              <a:lnSpc>
                <a:spcPct val="80000"/>
              </a:lnSpc>
            </a:pPr>
            <a:r>
              <a:rPr lang="ru-RU" altLang="ru-RU" sz="2800" dirty="0"/>
              <a:t>Продумайте, как можно проинформировать о возможности участия в волонтерском движении студентов и привлечь  их в нем участвовать. Создайте специальный раздел на сайте вуза, агитационные материалы. Регулярно помещайте в этом разделе всю информацию о деятельности волонтерского движения (объявления об акциях, информацию о базах, календарный план мероприятий, анкеты волонтеров и т.п.).</a:t>
            </a:r>
          </a:p>
          <a:p>
            <a:pPr lvl="1">
              <a:lnSpc>
                <a:spcPct val="80000"/>
              </a:lnSpc>
            </a:pPr>
            <a:r>
              <a:rPr lang="ru-RU" altLang="ru-RU" sz="2800" dirty="0"/>
              <a:t>Разработайте и подготовьте всю необходимую документацию для организации деятельности волонтеров: презентации баз, на которых будет проходить деятельность волонтеров, анкету волонтера, журнал учета деятельности волонтеров и т.д. </a:t>
            </a:r>
          </a:p>
          <a:p>
            <a:pPr lvl="1">
              <a:lnSpc>
                <a:spcPct val="80000"/>
              </a:lnSpc>
            </a:pPr>
            <a:r>
              <a:rPr lang="ru-RU" altLang="ru-RU" sz="2800" dirty="0"/>
              <a:t>Разработайте формы отчетности о деятельности волонтеров: формат фотоотчета, рефлексивный листок, эссе, характеристика с места осуществления волонтерской деятельности и т.д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802679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54615" y="201613"/>
            <a:ext cx="5943723" cy="185249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lnSpc>
                <a:spcPct val="80000"/>
              </a:lnSpc>
              <a:buNone/>
            </a:pPr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Рекомендации координационному совету</a:t>
            </a:r>
            <a:endParaRPr lang="ru-RU" altLang="ru-RU" sz="1700" dirty="0"/>
          </a:p>
          <a:p>
            <a:pPr lvl="1">
              <a:lnSpc>
                <a:spcPct val="80000"/>
              </a:lnSpc>
            </a:pPr>
            <a:endParaRPr lang="ru-RU" altLang="ru-RU" sz="1700" dirty="0" smtClean="0"/>
          </a:p>
          <a:p>
            <a:pPr lvl="1">
              <a:lnSpc>
                <a:spcPct val="80000"/>
              </a:lnSpc>
            </a:pPr>
            <a:r>
              <a:rPr lang="ru-RU" altLang="ru-RU" sz="2800" dirty="0" smtClean="0"/>
              <a:t>Любой </a:t>
            </a:r>
            <a:r>
              <a:rPr lang="ru-RU" altLang="ru-RU" sz="2800" dirty="0"/>
              <a:t>контакт волонтера с представителями организационной структуры и работодателями должен проходить в доброжелательной обстановке, обеспечивающей волонтеру осознание, того, что ему всегда рады. Волонтер должен чувствовать, что его присутствие запланировано, ожидаемо и необходимо. </a:t>
            </a:r>
          </a:p>
          <a:p>
            <a:pPr lvl="1">
              <a:lnSpc>
                <a:spcPct val="80000"/>
              </a:lnSpc>
            </a:pPr>
            <a:r>
              <a:rPr lang="ru-RU" altLang="ru-RU" sz="2800" dirty="0"/>
              <a:t>Очень важно, чтобы доброволец чувствовал важность и социальную значимость  выполняемой им работы, понимал, что  его пожелание сделать посильный вклад в то или иное мероприятие воспринимается с благодарностью и уважением. </a:t>
            </a:r>
          </a:p>
          <a:p>
            <a:pPr lvl="1">
              <a:lnSpc>
                <a:spcPct val="80000"/>
              </a:lnSpc>
            </a:pPr>
            <a:r>
              <a:rPr lang="ru-RU" altLang="ru-RU" sz="2800" dirty="0"/>
              <a:t>Если волонтер заявляет о  желании участвовать в деятельности, не соответствующей его знаниям и опыту, необходимо корректно предложить ему альтернативные варианты, показав при этом,  каким образом можно получить недостающие компетенции в привлекающей его области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362064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594231" y="201613"/>
            <a:ext cx="5504107" cy="343510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Условия поддержания мотивации </a:t>
            </a:r>
            <a:r>
              <a:rPr lang="ru-RU" altLang="ru-RU" sz="3200" b="1" kern="0" dirty="0" smtClean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волонтеров</a:t>
            </a:r>
          </a:p>
          <a:p>
            <a:endParaRPr lang="ru-RU" sz="3200" b="1" kern="0" dirty="0">
              <a:solidFill>
                <a:srgbClr val="006666"/>
              </a:solidFill>
              <a:latin typeface="Arial"/>
              <a:ea typeface="+mj-ea"/>
              <a:cs typeface="+mj-cs"/>
            </a:endParaRP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 smtClean="0"/>
              <a:t>Наличие </a:t>
            </a:r>
            <a:r>
              <a:rPr lang="ru-RU" altLang="ru-RU" dirty="0"/>
              <a:t>налаженной структуры организации деятельности волонтеров 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dirty="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Наличие налаженной схемы взаимодействия волонтеров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dirty="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 Наличие благоприятного психологического климата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dirty="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dirty="0"/>
              <a:t> Наличие культуры движения,</a:t>
            </a:r>
            <a:r>
              <a:rPr lang="ru-RU" altLang="ru-RU" b="1" dirty="0"/>
              <a:t> </a:t>
            </a:r>
            <a:r>
              <a:rPr lang="ru-RU" altLang="ru-RU" dirty="0"/>
              <a:t>обеспечивающей чувство принадлежности к общему делу: символика, традиции, моральный кодекс волонтера, позитивный </a:t>
            </a:r>
            <a:r>
              <a:rPr lang="ru-RU" altLang="ru-RU" dirty="0" smtClean="0"/>
              <a:t>настрой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16685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609493" y="201613"/>
            <a:ext cx="6488846" cy="325925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1649D"/>
                </a:solidFill>
              </a:rPr>
              <a:t>Алгоритм</a:t>
            </a:r>
            <a:r>
              <a:rPr lang="ru-RU" altLang="ru-RU" sz="2800" b="1" i="1" kern="0" dirty="0">
                <a:solidFill>
                  <a:srgbClr val="006666"/>
                </a:solidFill>
              </a:rPr>
              <a:t>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Условия поддержания мотивации волонтеров</a:t>
            </a:r>
            <a:endParaRPr lang="ru-RU" dirty="0" smtClean="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5"/>
            </a:pPr>
            <a:r>
              <a:rPr lang="ru-RU" altLang="ru-RU" i="1" dirty="0"/>
              <a:t>Наличие яркого  лидера.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5"/>
            </a:pPr>
            <a:r>
              <a:rPr lang="ru-RU" altLang="ru-RU" i="1" dirty="0"/>
              <a:t>Наличие обратной связи.</a:t>
            </a:r>
            <a:r>
              <a:rPr lang="ru-RU" altLang="ru-RU" b="1" dirty="0"/>
              <a:t> </a:t>
            </a:r>
            <a:r>
              <a:rPr lang="ru-RU" altLang="ru-RU" dirty="0"/>
              <a:t>После каждого проведенного мероприятия необходимо подготовить обзор проведенной деятельности в виде газеты, фоторепортажа, материалов сайта, презентации, отчета или творческих эссе участников акции, организовать семинар по обмену опытом. Важно чтобы деятельность добровольцев находила своевременное освещение и отклик общественности.</a:t>
            </a:r>
            <a:endParaRPr lang="ru-RU" altLang="ru-RU" b="1" dirty="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5"/>
            </a:pPr>
            <a:r>
              <a:rPr lang="ru-RU" altLang="ru-RU" i="1" dirty="0"/>
              <a:t>Участие в волонтерской деятельности значимых для студентов-волонтеров людей:</a:t>
            </a:r>
            <a:r>
              <a:rPr lang="ru-RU" altLang="ru-RU" b="1" dirty="0"/>
              <a:t> </a:t>
            </a:r>
            <a:r>
              <a:rPr lang="ru-RU" altLang="ru-RU" dirty="0"/>
              <a:t>преподавателей,  представителей общественных и социальных организаций, администрации университета.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 startAt="5"/>
            </a:pPr>
            <a:endParaRPr lang="ru-RU" alt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466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242539" y="201613"/>
            <a:ext cx="5855800" cy="308341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32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Условия поддержания мотивации волонтеров</a:t>
            </a:r>
            <a:endParaRPr lang="ru-RU" dirty="0" smtClean="0"/>
          </a:p>
          <a:p>
            <a:endParaRPr lang="ru-RU" dirty="0"/>
          </a:p>
          <a:p>
            <a:pPr marL="552450" indent="-552450">
              <a:buFont typeface="Wingdings" panose="05000000000000000000" pitchFamily="2" charset="2"/>
              <a:buAutoNum type="arabicPeriod" startAt="8"/>
            </a:pPr>
            <a:r>
              <a:rPr lang="ru-RU" altLang="ru-RU" i="1" dirty="0"/>
              <a:t>Разработанная система поощрений:</a:t>
            </a:r>
            <a:r>
              <a:rPr lang="ru-RU" altLang="ru-RU" b="1" dirty="0"/>
              <a:t> </a:t>
            </a:r>
            <a:r>
              <a:rPr lang="ru-RU" altLang="ru-RU" dirty="0"/>
              <a:t>запись в студенческой трудовой книжке, предоставляющая возможность зачесть волонтерскую деятельность как часть практики; благодарность от руководства факультета в устной и письменной форме.</a:t>
            </a:r>
            <a:endParaRPr lang="ru-RU" altLang="ru-RU" i="1" dirty="0"/>
          </a:p>
          <a:p>
            <a:pPr marL="552450" indent="-552450">
              <a:buFont typeface="Wingdings" panose="05000000000000000000" pitchFamily="2" charset="2"/>
              <a:buAutoNum type="arabicPeriod" startAt="8"/>
            </a:pPr>
            <a:r>
              <a:rPr lang="ru-RU" altLang="ru-RU" i="1" dirty="0"/>
              <a:t>Наличие четкой программы действий на базах проведения волонтерской работы. </a:t>
            </a:r>
          </a:p>
          <a:p>
            <a:pPr marL="552450" indent="-552450">
              <a:buFont typeface="Wingdings" panose="05000000000000000000" pitchFamily="2" charset="2"/>
              <a:buAutoNum type="arabicPeriod" startAt="8"/>
            </a:pPr>
            <a:r>
              <a:rPr lang="ru-RU" altLang="ru-RU" i="1" dirty="0"/>
              <a:t>Организация условий для проведения исследовательской работы.</a:t>
            </a:r>
          </a:p>
          <a:p>
            <a:pPr marL="552450" indent="-552450">
              <a:buFont typeface="Wingdings" panose="05000000000000000000" pitchFamily="2" charset="2"/>
              <a:buAutoNum type="arabicPeriod" startAt="8"/>
            </a:pPr>
            <a:r>
              <a:rPr lang="ru-RU" altLang="ru-RU" i="1" dirty="0"/>
              <a:t>Предоставление возможности получения дополнительного образования, практических навыков работы в интересующей области</a:t>
            </a:r>
            <a:r>
              <a:rPr lang="ru-RU" altLang="ru-RU" i="1" dirty="0" smtClean="0"/>
              <a:t>.</a:t>
            </a:r>
            <a:endParaRPr lang="ru-RU" altLang="ru-RU" i="1" dirty="0"/>
          </a:p>
        </p:txBody>
      </p:sp>
    </p:spTree>
    <p:extLst>
      <p:ext uri="{BB962C8B-B14F-4D97-AF65-F5344CB8AC3E}">
        <p14:creationId xmlns:p14="http://schemas.microsoft.com/office/powerpoint/2010/main" val="3114532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963509" y="201612"/>
            <a:ext cx="5134830" cy="536941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3200" b="1" kern="0" dirty="0">
                <a:solidFill>
                  <a:srgbClr val="006666"/>
                </a:solidFill>
                <a:latin typeface="Arial"/>
              </a:rPr>
              <a:t>Способы и методы организации волонтерской деятельности</a:t>
            </a:r>
            <a:r>
              <a:rPr lang="ru-RU" altLang="ru-RU" sz="3200" kern="0" dirty="0">
                <a:solidFill>
                  <a:srgbClr val="006666"/>
                </a:solidFill>
                <a:latin typeface="Arial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Методы мотивации: поощрение, проведение конкурсов волонтерской деятельности.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Методы ориентации и обучения: консультирование; тренинги; проведение мастер-классов с известными людьми; сюжетно-ролевые, познавательные, деловые, имитационные игры; включение волонтеров в разработку программ для работы с клиентами.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Методы </a:t>
            </a:r>
            <a:r>
              <a:rPr lang="ru-RU" altLang="ru-RU" dirty="0" err="1">
                <a:solidFill>
                  <a:prstClr val="black"/>
                </a:solidFill>
              </a:rPr>
              <a:t>супервизорства</a:t>
            </a:r>
            <a:r>
              <a:rPr lang="ru-RU" altLang="ru-RU" dirty="0">
                <a:solidFill>
                  <a:prstClr val="black"/>
                </a:solidFill>
              </a:rPr>
              <a:t>: оперативная практическая помощь в решении возникающих проблем; обсуждение с наставником проведенных мероприятий</a:t>
            </a:r>
            <a:r>
              <a:rPr lang="ru-RU" altLang="ru-RU" dirty="0" smtClean="0">
                <a:solidFill>
                  <a:prstClr val="black"/>
                </a:solidFill>
              </a:rPr>
              <a:t>.</a:t>
            </a:r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348046" y="201613"/>
            <a:ext cx="5750293" cy="501772"/>
          </a:xfrm>
        </p:spPr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06666"/>
                </a:solidFill>
              </a:rPr>
              <a:t>Алгоритм действий организатора волонтерской деятельности обучающихся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3200" b="1" kern="0" dirty="0">
                <a:solidFill>
                  <a:srgbClr val="006666"/>
                </a:solidFill>
                <a:latin typeface="Arial"/>
              </a:rPr>
              <a:t>Способы и методы организации волонтерской деятельности</a:t>
            </a:r>
            <a:r>
              <a:rPr lang="ru-RU" altLang="ru-RU" sz="3200" kern="0" dirty="0">
                <a:solidFill>
                  <a:srgbClr val="006666"/>
                </a:solidFill>
                <a:latin typeface="Arial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Методы мотивации: поощрение, проведение конкурсов волонтерской деятельности.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Методы ориентации и обучения: консультирование; тренинги; проведение мастер-классов с известными людьми; сюжетно-ролевые, познавательные, деловые, имитационные игры; включение волонтеров в разработку программ для работы с клиентами.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Методы </a:t>
            </a:r>
            <a:r>
              <a:rPr lang="ru-RU" altLang="ru-RU" dirty="0" err="1"/>
              <a:t>супервизорства</a:t>
            </a:r>
            <a:r>
              <a:rPr lang="ru-RU" altLang="ru-RU" dirty="0"/>
              <a:t>: оперативная практическая помощь в решении возникающих проблем; обсуждение с наставником проведенных мероприятий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4484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Контрольные вопросы</a:t>
            </a:r>
            <a:r>
              <a:rPr lang="en-US" b="1" i="1" dirty="0"/>
              <a:t>: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Кратко опишите алгоритм основных действий организатора волонтерской деятельности.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 Какой принцип лежит в основе педагогического  сопровождения  координационного совета волонтеров?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Какие функции осуществляют организаторы процессе педагогического сопровождения </a:t>
            </a:r>
            <a:r>
              <a:rPr lang="ru-RU" i="1" dirty="0" err="1"/>
              <a:t>волонтероской</a:t>
            </a:r>
            <a:r>
              <a:rPr lang="ru-RU" i="1" dirty="0"/>
              <a:t> деятельности?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Назовите порядок и механизм самоорганизации волонтерского сообщества.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Перечислите педагогические условия, способствующие поддержанию мотивации волонтеров и обеспечивающих успешность их деятельности.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/>
              <a:t>Назовите педагогические методы организации волонтерской деятельности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78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928340" y="131274"/>
            <a:ext cx="5767876" cy="501772"/>
          </a:xfrm>
        </p:spPr>
        <p:txBody>
          <a:bodyPr/>
          <a:lstStyle/>
          <a:p>
            <a:r>
              <a:rPr lang="ru-RU" altLang="ru-RU" sz="2800" b="1" i="1" dirty="0">
                <a:solidFill>
                  <a:srgbClr val="01649D"/>
                </a:solidFill>
                <a:ea typeface="+mj-ea"/>
                <a:cs typeface="+mj-cs"/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31948" y="1604780"/>
            <a:ext cx="11359415" cy="5253220"/>
          </a:xfrm>
        </p:spPr>
        <p:txBody>
          <a:bodyPr>
            <a:normAutofit/>
          </a:bodyPr>
          <a:lstStyle/>
          <a:p>
            <a:r>
              <a:rPr lang="ru-RU" altLang="ru-RU" b="1" dirty="0"/>
              <a:t>Организационная структура </a:t>
            </a:r>
            <a:r>
              <a:rPr lang="ru-RU" altLang="ru-RU" b="1" dirty="0" smtClean="0"/>
              <a:t>учреждения </a:t>
            </a:r>
            <a:r>
              <a:rPr lang="ru-RU" altLang="ru-RU" dirty="0" smtClean="0"/>
              <a:t>-это </a:t>
            </a:r>
            <a:r>
              <a:rPr lang="ru-RU" altLang="ru-RU" dirty="0"/>
              <a:t>поведенческая система, это люди и их группы, постоянно вступающие в различные взаимоотношения для </a:t>
            </a:r>
            <a:r>
              <a:rPr lang="ru-RU" altLang="ru-RU" dirty="0" smtClean="0"/>
              <a:t>решения </a:t>
            </a:r>
            <a:r>
              <a:rPr lang="ru-RU" altLang="ru-RU" dirty="0"/>
              <a:t>общих задач</a:t>
            </a:r>
            <a:r>
              <a:rPr lang="ru-RU" altLang="ru-RU" dirty="0" smtClean="0"/>
              <a:t>.</a:t>
            </a:r>
          </a:p>
          <a:p>
            <a:r>
              <a:rPr lang="ru-RU" altLang="ru-RU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Процесс </a:t>
            </a:r>
            <a:r>
              <a:rPr lang="ru-RU" altLang="ru-RU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формирования </a:t>
            </a:r>
            <a:r>
              <a:rPr lang="ru-RU" altLang="ru-RU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организационной</a:t>
            </a:r>
            <a:r>
              <a:rPr lang="ru-RU" altLang="ru-RU" b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altLang="ru-RU" b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структуры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формулировку целей и задач,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определение состава и место подразделений, и их ресурсное обеспечение (включая численность работающих),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разработку регламентирующих процедур, документов, положений, закрепляющих и регламентирующих,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формы, процессы, которые осуществляются в организационной системы управления.</a:t>
            </a:r>
            <a:endParaRPr lang="ru-RU" altLang="ru-RU" dirty="0"/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4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203583" y="218238"/>
            <a:ext cx="6965229" cy="520282"/>
          </a:xfrm>
        </p:spPr>
        <p:txBody>
          <a:bodyPr/>
          <a:lstStyle/>
          <a:p>
            <a:r>
              <a:rPr lang="ru-RU" altLang="ru-RU" sz="2800" b="1" i="1" dirty="0" smtClean="0">
                <a:solidFill>
                  <a:srgbClr val="01649D"/>
                </a:solidFill>
              </a:rPr>
              <a:t>Структура волонтерской </a:t>
            </a:r>
            <a:r>
              <a:rPr lang="ru-RU" altLang="ru-RU" sz="2800" b="1" i="1" dirty="0" smtClean="0">
                <a:solidFill>
                  <a:srgbClr val="01649D"/>
                </a:solidFill>
              </a:rPr>
              <a:t>организации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955" y="1403167"/>
            <a:ext cx="6696046" cy="580936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21470" y="1314228"/>
            <a:ext cx="11359415" cy="52532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6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ru-RU" sz="2800" b="1" i="1" kern="0" dirty="0">
                <a:solidFill>
                  <a:srgbClr val="006666"/>
                </a:solidFill>
              </a:rPr>
              <a:t>Термины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Волонтерство</a:t>
            </a:r>
            <a:r>
              <a:rPr lang="ru-RU" dirty="0"/>
              <a:t> или волонтерская деятельность, — трактуется как широкий круг деятельности, включая традиционные формы взаимопомощи и самопомощи, официальное предоставление услуг и другие формы гражданского участия, которая осуществляется добровольно на благо широкой общественности без расчета на денежное вознаграждение(Современной энциклопедией социальной работы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b="1" dirty="0"/>
              <a:t>Волонтерство</a:t>
            </a:r>
            <a:r>
              <a:rPr lang="ru-RU" dirty="0"/>
              <a:t> понимается автором как «общественная деятельность, осуществляемая на добровольной и безвозмездной основе, направленная на «удовлетворение интересов общества (</a:t>
            </a:r>
            <a:r>
              <a:rPr lang="ru-RU" dirty="0" err="1"/>
              <a:t>благополучателя</a:t>
            </a:r>
            <a:r>
              <a:rPr lang="ru-RU" dirty="0"/>
              <a:t>) и самого волонтера» (О.М. Костюченко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29994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227277" y="201612"/>
            <a:ext cx="4871061" cy="642449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3200" b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Функции </a:t>
            </a:r>
            <a:r>
              <a:rPr lang="ru-RU" sz="3200" b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куратора </a:t>
            </a:r>
            <a:r>
              <a:rPr lang="ru-RU" sz="3200" b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волонтерского движения</a:t>
            </a:r>
            <a:r>
              <a:rPr lang="ru-RU" sz="3200" b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помощь в организации, координация и курирование деятельности студенческого волонтерского движения;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создание условий для развития волонтерского движения;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помощь в организации посреднической деятельности;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сотрудничество с благотворительными фондами и организациями, преподавателями РГПУ им. А.И. Герцена</a:t>
            </a:r>
            <a:r>
              <a:rPr lang="en-US" altLang="ru-RU" dirty="0"/>
              <a:t>;</a:t>
            </a:r>
            <a:endParaRPr lang="ru-RU" altLang="ru-RU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помощь в организации практической работы студентов-волонтеров с нуждающимися в социально-психолого-педагогической помощи и поддержке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51356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51431" y="201612"/>
            <a:ext cx="5046907" cy="554526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Ответственный </a:t>
            </a:r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по 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набору</a:t>
            </a:r>
          </a:p>
          <a:p>
            <a:endParaRPr lang="ru-RU" sz="3200" b="1" i="1" kern="0" dirty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Verdana"/>
              </a:rPr>
              <a:t>набор волонтёров и их учёт (анкеты и ведение базы данных);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Verdana"/>
              </a:rPr>
              <a:t>решение вопросов по подготовке и обучению волонтеров;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Verdana"/>
              </a:rPr>
              <a:t>взаимодействие с ответственными по направлениям.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endParaRPr lang="ru-RU" altLang="ru-RU" sz="29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37776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910755" y="201612"/>
            <a:ext cx="5187584" cy="554525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Ответственный </a:t>
            </a:r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по рекламе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организация 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распространения  информационных материалов о </a:t>
            </a: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деятельности волонтерского движения;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информационных 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площадок  о подшефных организациях </a:t>
            </a: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учреждениях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о </a:t>
            </a:r>
            <a:r>
              <a:rPr lang="ru-RU" altLang="ru-RU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деятельности волонтеров в  подшефных организациях и 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учреждениях и т.д</a:t>
            </a:r>
            <a:r>
              <a:rPr lang="ru-RU" altLang="ru-RU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altLang="ru-RU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44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Ответственные по направлениям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текущий контроль деятельности волонтёров (анкеты,  обратная связь);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отчётности координационному совету;</a:t>
            </a:r>
          </a:p>
          <a:p>
            <a:pPr marL="457200" lvl="0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ru-RU" altLang="ru-RU" sz="29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 вопросов, связанных с консультированием и обучением волонтеров, графика их работы, и других организационных вопросов. </a:t>
            </a:r>
          </a:p>
        </p:txBody>
      </p:sp>
      <p:sp>
        <p:nvSpPr>
          <p:cNvPr id="4" name="Текст 1"/>
          <p:cNvSpPr>
            <a:spLocks noGrp="1"/>
          </p:cNvSpPr>
          <p:nvPr>
            <p:ph type="body" sz="quarter" idx="10"/>
          </p:nvPr>
        </p:nvSpPr>
        <p:spPr>
          <a:xfrm>
            <a:off x="6963509" y="201613"/>
            <a:ext cx="5134830" cy="572110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347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400801" y="201613"/>
            <a:ext cx="5697538" cy="484187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Функции членов координационного совета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:</a:t>
            </a:r>
          </a:p>
          <a:p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планирование деятельности волонтерского движения;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общее руководство координационным советом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установление контактов с подшефными организациями;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/>
              <a:t>участие в организации рекламы волонтерского движения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5719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174523" y="201613"/>
            <a:ext cx="4923815" cy="431433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altLang="ru-RU" sz="3200" b="1" i="1" kern="0" dirty="0" smtClean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  <a:p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Лидер</a:t>
            </a:r>
          </a:p>
          <a:p>
            <a:endParaRPr lang="ru-RU" sz="3200" b="1" i="1" kern="0" dirty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r>
              <a:rPr lang="ru-RU" b="1" i="1" dirty="0"/>
              <a:t>Лидер - </a:t>
            </a:r>
            <a:r>
              <a:rPr lang="ru-RU" dirty="0"/>
              <a:t>лицо, способное воздействовать на других в целях интеграции совместной деятельности, направленной на удовлетворение интересов данного сообщества.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73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33847" y="201612"/>
            <a:ext cx="5064492" cy="642449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Черты, которыми должен обладать лидер </a:t>
            </a:r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Проницательность. Лидер должен воодушевлять людей поставленными целями, задачами, уметь показать, насколько эти цели и задачи привлекательны.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Коммуникативность. Лидер должен уметь преподносить своё видение данной ситуации так, чтобы это находило положительные отклики у волонтеров и </a:t>
            </a:r>
            <a:r>
              <a:rPr lang="ru-RU" altLang="ru-RU" dirty="0" err="1"/>
              <a:t>благополучателей</a:t>
            </a:r>
            <a:r>
              <a:rPr lang="ru-RU" alt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9523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156939" y="201612"/>
            <a:ext cx="4941400" cy="607279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Черты, которыми должен обладать лидер </a:t>
            </a:r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endParaRPr lang="ru-RU" sz="3200" b="1" i="1" kern="0" dirty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Настойчивость. Лидер должен уметь преодолевать препятствия, встречающиеся на его пути к достижению цели.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Воодушевление. Лидер должен уметь вдохновлять людей так, чтобы их энергия помогала достичь конечного результата.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Организационные способности. Лидер должен уметь объединять людей, группы людей для успешного выполнения задач. </a:t>
            </a:r>
          </a:p>
        </p:txBody>
      </p:sp>
    </p:spTree>
    <p:extLst>
      <p:ext uri="{BB962C8B-B14F-4D97-AF65-F5344CB8AC3E}">
        <p14:creationId xmlns:p14="http://schemas.microsoft.com/office/powerpoint/2010/main" val="1772357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51431" y="201612"/>
            <a:ext cx="5046907" cy="536941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Функции </a:t>
            </a:r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лидера  волонтерской  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организации</a:t>
            </a:r>
          </a:p>
          <a:p>
            <a:endParaRPr lang="ru-RU" sz="3200" b="1" i="1" kern="0" dirty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определение целей (принятие решений о целях управления и средствах их достижения);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административно-организационную (формирование органов управления, распределение заданий между волонтерами, согласование их действий и контроль за реализацией решений);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экспертную (в т. ч. консультация волонтеров</a:t>
            </a:r>
            <a:r>
              <a:rPr lang="ru-RU" altLang="ru-RU" dirty="0" smtClean="0"/>
              <a:t>)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3900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192109" y="201613"/>
            <a:ext cx="4906230" cy="519356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Организационная структура учреждения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altLang="ru-RU" sz="3200" b="1" i="1" kern="0" dirty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Функции лидера  волонтерской  </a:t>
            </a:r>
            <a:r>
              <a:rPr lang="ru-RU" altLang="ru-RU" sz="3200" b="1" i="1" kern="0" dirty="0" smtClean="0">
                <a:solidFill>
                  <a:srgbClr val="01649D"/>
                </a:solidFill>
                <a:latin typeface="Arial"/>
                <a:ea typeface="+mj-ea"/>
                <a:cs typeface="+mj-cs"/>
              </a:rPr>
              <a:t>организации</a:t>
            </a:r>
          </a:p>
          <a:p>
            <a:endParaRPr lang="ru-RU" altLang="ru-RU" sz="3200" b="1" i="1" kern="0" dirty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endParaRPr lang="ru-RU" altLang="ru-RU" sz="3200" b="1" i="1" kern="0" dirty="0" smtClean="0">
              <a:solidFill>
                <a:srgbClr val="01649D"/>
              </a:solidFill>
              <a:latin typeface="Arial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стимулирующую (оценка качества работы волонтеров, поощрения);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представительскую (перед внешними организациями);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dirty="0"/>
              <a:t>воспитательную (создание благоприятного климата в коллективе, развитие способностей и инициативы волонтеров</a:t>
            </a:r>
            <a:r>
              <a:rPr lang="ru-RU" altLang="ru-RU" dirty="0" smtClean="0"/>
              <a:t>)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8954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b="1" i="1" kern="0" dirty="0" smtClean="0">
                <a:solidFill>
                  <a:srgbClr val="006666"/>
                </a:solidFill>
              </a:rPr>
              <a:t>Термины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ru-RU" dirty="0"/>
              <a:t>При обращении к терминам «волонтер» и «доброволец» важно учитывать, что </a:t>
            </a:r>
            <a:r>
              <a:rPr lang="ru-RU" b="1" dirty="0"/>
              <a:t>Федеральный Закон о благотворительной деятельности от 5 февраля 2018 </a:t>
            </a:r>
            <a:r>
              <a:rPr lang="ru-RU" dirty="0"/>
              <a:t>года приравнял понятия «волонтерская деятельность», «</a:t>
            </a:r>
            <a:r>
              <a:rPr lang="ru-RU" dirty="0" err="1"/>
              <a:t>волонтeр</a:t>
            </a:r>
            <a:r>
              <a:rPr lang="ru-RU" dirty="0"/>
              <a:t>» к понятиям «добровольческая деятельность», «доброволец». Теперь «под добровольческой (волонтерской) деятельностью понимается добровольная деятельность в форме безвозмездного выполнения работ и (или) оказания услуг». В связи с этим, в правовых документах термины «</a:t>
            </a:r>
            <a:r>
              <a:rPr lang="ru-RU" dirty="0" err="1"/>
              <a:t>волонтерство</a:t>
            </a:r>
            <a:r>
              <a:rPr lang="ru-RU" dirty="0"/>
              <a:t>» и «добровольчество», «волонтер» и «доброволец» обычно указываются с использованием скобок, как дублирующие друг друга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235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1649D"/>
                </a:solidFill>
                <a:latin typeface="Arial"/>
              </a:rPr>
              <a:t>Лидер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46656" y="1403167"/>
            <a:ext cx="11359415" cy="5253220"/>
          </a:xfrm>
        </p:spPr>
        <p:txBody>
          <a:bodyPr/>
          <a:lstStyle/>
          <a:p>
            <a:r>
              <a:rPr lang="ru-RU" dirty="0"/>
              <a:t>Еще в 50-х годах Р. </a:t>
            </a:r>
            <a:r>
              <a:rPr lang="ru-RU" dirty="0" err="1"/>
              <a:t>Бейлс</a:t>
            </a:r>
            <a:r>
              <a:rPr lang="ru-RU" dirty="0"/>
              <a:t> экспериментально выявил, что в каждой малой группе выдвигается как минимум два типа лидеров: </a:t>
            </a:r>
            <a:r>
              <a:rPr lang="ru-RU" dirty="0" smtClean="0"/>
              <a:t>эмоциональный </a:t>
            </a:r>
            <a:r>
              <a:rPr lang="ru-RU" dirty="0"/>
              <a:t>и инструментальный. </a:t>
            </a:r>
            <a:endParaRPr lang="ru-RU" dirty="0" smtClean="0"/>
          </a:p>
          <a:p>
            <a:r>
              <a:rPr lang="ru-RU" dirty="0" smtClean="0"/>
              <a:t>Функция </a:t>
            </a:r>
            <a:r>
              <a:rPr lang="ru-RU" b="1" dirty="0"/>
              <a:t>эмоционального</a:t>
            </a:r>
            <a:r>
              <a:rPr lang="ru-RU" dirty="0"/>
              <a:t> лидера - психологический климат в группе, забота об оптимальном урегулировании межличностных отношений. Обычно он выступает в роли арбитра, советчика. </a:t>
            </a:r>
            <a:endParaRPr lang="ru-RU" dirty="0" smtClean="0"/>
          </a:p>
          <a:p>
            <a:r>
              <a:rPr lang="ru-RU" b="1" dirty="0" smtClean="0"/>
              <a:t>Инструментальный </a:t>
            </a:r>
            <a:r>
              <a:rPr lang="ru-RU" b="1" dirty="0"/>
              <a:t>лидер</a:t>
            </a:r>
            <a:r>
              <a:rPr lang="ru-RU" dirty="0"/>
              <a:t> - тот член группы, который берет на себя инициативу в специфических видах деятельности (благодаря своей особой компетентности в тех или иных делах) и координирует общие усилия по достижению цели.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3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ru-RU" altLang="ru-RU" sz="2800" b="1" i="1" kern="0" dirty="0">
                <a:solidFill>
                  <a:srgbClr val="01649D"/>
                </a:solidFill>
                <a:latin typeface="Arial"/>
              </a:rPr>
              <a:t>Лидер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Типология лидеров</a:t>
            </a:r>
            <a:endParaRPr lang="ru-RU" dirty="0"/>
          </a:p>
          <a:p>
            <a:r>
              <a:rPr lang="ru-RU" dirty="0"/>
              <a:t>В современной  политологии нередко называются четыре собирательных образа лидера: </a:t>
            </a:r>
          </a:p>
          <a:p>
            <a:r>
              <a:rPr lang="ru-RU" dirty="0"/>
              <a:t>1. Лидера - знаменосца отличает собственное видение действительности, наличие идеи, увлекающей массы. </a:t>
            </a:r>
          </a:p>
          <a:p>
            <a:r>
              <a:rPr lang="ru-RU" dirty="0"/>
              <a:t>2. Лидер - служитель стремится выступать в роли выразителя интересов своих сторонников, ориентируется на их мнение и действует от их имени. </a:t>
            </a:r>
          </a:p>
          <a:p>
            <a:r>
              <a:rPr lang="ru-RU" dirty="0"/>
              <a:t>3. Лидер - торговец способен привлекательно преподнести свои идеи и убедить людей в их преимуществе. </a:t>
            </a:r>
          </a:p>
          <a:p>
            <a:r>
              <a:rPr lang="ru-RU" dirty="0"/>
              <a:t>4. Лидер - пожарный ориентируется на решение наиболее актуальных проблем в обществе, насущные требования момента.</a:t>
            </a:r>
          </a:p>
          <a:p>
            <a:r>
              <a:rPr lang="ru-RU" dirty="0"/>
              <a:t>В реальной жизни эти четыре образа лидерства обычно встречаются в сочетании у различных людей в разных пропорциях. </a:t>
            </a:r>
          </a:p>
        </p:txBody>
      </p:sp>
    </p:spTree>
    <p:extLst>
      <p:ext uri="{BB962C8B-B14F-4D97-AF65-F5344CB8AC3E}">
        <p14:creationId xmlns:p14="http://schemas.microsoft.com/office/powerpoint/2010/main" val="17999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rgbClr val="0000FF"/>
                </a:solidFill>
              </a:rPr>
              <a:t>Контрольные вопросы: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Контрольные вопросы:</a:t>
            </a:r>
          </a:p>
          <a:p>
            <a:r>
              <a:rPr lang="ru-RU" dirty="0"/>
              <a:t>1.	Назовите элементы формирования организационной структуры учреждения?</a:t>
            </a:r>
          </a:p>
          <a:p>
            <a:r>
              <a:rPr lang="ru-RU" dirty="0"/>
              <a:t>2.	Назовите этапы формирования организационной структуры волонтерского движения?</a:t>
            </a:r>
          </a:p>
          <a:p>
            <a:r>
              <a:rPr lang="ru-RU" dirty="0"/>
              <a:t>3.	Что необходимо учитывать при организации взаимодействия волонтеров?</a:t>
            </a:r>
          </a:p>
          <a:p>
            <a:r>
              <a:rPr lang="ru-RU" dirty="0"/>
              <a:t>4.	Какими качествами должен обладать лидер волонтерской организации?</a:t>
            </a:r>
          </a:p>
          <a:p>
            <a:r>
              <a:rPr lang="ru-RU" dirty="0"/>
              <a:t>5.	Каковы функции лидера волонтеркой  организации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0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649309" y="201612"/>
            <a:ext cx="4449030" cy="554525"/>
          </a:xfrm>
        </p:spPr>
        <p:txBody>
          <a:bodyPr/>
          <a:lstStyle/>
          <a:p>
            <a:pPr lvl="0"/>
            <a:r>
              <a:rPr lang="ru-RU" altLang="ru-RU" sz="2800" b="1" i="1" dirty="0" smtClean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i="1" kern="0" dirty="0" smtClean="0">
                <a:solidFill>
                  <a:srgbClr val="01649D"/>
                </a:solidFill>
                <a:latin typeface="Arial"/>
              </a:rPr>
              <a:t>Технология  </a:t>
            </a:r>
            <a:r>
              <a:rPr lang="ru-RU" sz="3200" b="1" i="1" kern="0" dirty="0" err="1">
                <a:solidFill>
                  <a:srgbClr val="01649D"/>
                </a:solidFill>
                <a:latin typeface="Arial"/>
              </a:rPr>
              <a:t>Servise</a:t>
            </a:r>
            <a:r>
              <a:rPr lang="ru-RU" sz="3200" b="1" i="1" kern="0" dirty="0">
                <a:solidFill>
                  <a:srgbClr val="01649D"/>
                </a:solidFill>
                <a:latin typeface="Arial"/>
              </a:rPr>
              <a:t> </a:t>
            </a:r>
            <a:r>
              <a:rPr lang="ru-RU" sz="3200" b="1" i="1" kern="0" dirty="0" err="1">
                <a:solidFill>
                  <a:srgbClr val="01649D"/>
                </a:solidFill>
                <a:latin typeface="Arial"/>
              </a:rPr>
              <a:t>Learning</a:t>
            </a:r>
            <a:r>
              <a:rPr lang="ru-RU" sz="3200" b="1" i="1" kern="0" dirty="0">
                <a:solidFill>
                  <a:srgbClr val="01649D"/>
                </a:solidFill>
                <a:latin typeface="Arial"/>
              </a:rPr>
              <a:t>, «</a:t>
            </a:r>
            <a:r>
              <a:rPr lang="ru-RU" sz="3200" b="1" i="1" kern="0" dirty="0" err="1" smtClean="0">
                <a:solidFill>
                  <a:srgbClr val="01649D"/>
                </a:solidFill>
                <a:latin typeface="Arial"/>
              </a:rPr>
              <a:t>умноее</a:t>
            </a:r>
            <a:r>
              <a:rPr lang="ru-RU" sz="3200" b="1" i="1" kern="0" dirty="0" smtClean="0">
                <a:solidFill>
                  <a:srgbClr val="01649D"/>
                </a:solidFill>
                <a:latin typeface="Arial"/>
              </a:rPr>
              <a:t> </a:t>
            </a:r>
            <a:r>
              <a:rPr lang="ru-RU" sz="3200" b="1" i="1" kern="0" dirty="0" err="1" smtClean="0">
                <a:solidFill>
                  <a:srgbClr val="01649D"/>
                </a:solidFill>
                <a:latin typeface="Arial"/>
              </a:rPr>
              <a:t>волонтерство</a:t>
            </a:r>
            <a:r>
              <a:rPr lang="ru-RU" sz="3200" b="1" i="1" kern="0" dirty="0" smtClean="0">
                <a:solidFill>
                  <a:srgbClr val="01649D"/>
                </a:solidFill>
                <a:latin typeface="Arial"/>
              </a:rPr>
              <a:t>»</a:t>
            </a:r>
          </a:p>
          <a:p>
            <a:r>
              <a:rPr lang="ru-RU" sz="3200" dirty="0"/>
              <a:t>Умное </a:t>
            </a:r>
            <a:r>
              <a:rPr lang="ru-RU" sz="3200" dirty="0" err="1"/>
              <a:t>волонтерство</a:t>
            </a:r>
            <a:r>
              <a:rPr lang="ru-RU" sz="3200" dirty="0"/>
              <a:t>» подразумевает под собой метод, в соответствии с которым ученики или участники проекта получают знания и развиваются через активное участие в качественно организованных волонтерских проектах, которые:</a:t>
            </a:r>
          </a:p>
          <a:p>
            <a:r>
              <a:rPr lang="ru-RU" sz="3200" dirty="0"/>
              <a:t>● отвечают нуждам и потребностям своего микрорайона;</a:t>
            </a:r>
          </a:p>
          <a:p>
            <a:r>
              <a:rPr lang="ru-RU" sz="3200" dirty="0"/>
              <a:t>● проводятся согласованно со школой или вузом;</a:t>
            </a:r>
          </a:p>
          <a:p>
            <a:r>
              <a:rPr lang="ru-RU" sz="3200" dirty="0"/>
              <a:t>● способствуют формированию гражданской ответственности;</a:t>
            </a:r>
          </a:p>
          <a:p>
            <a:r>
              <a:rPr lang="ru-RU" sz="3200" dirty="0"/>
              <a:t>● интегрированы в основные учебные планы образовательного учреждения и способствуют повышению их эффективности;</a:t>
            </a:r>
          </a:p>
          <a:p>
            <a:r>
              <a:rPr lang="ru-RU" sz="3200" dirty="0"/>
              <a:t>● предусматривают необходимость анализа учеником полученного им опыта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6880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420709" y="201613"/>
            <a:ext cx="4677630" cy="677618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96779" y="1403166"/>
            <a:ext cx="11359415" cy="545483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8600" b="1" kern="0" dirty="0" smtClean="0">
                <a:solidFill>
                  <a:srgbClr val="01649D"/>
                </a:solidFill>
                <a:latin typeface="Arial"/>
              </a:rPr>
              <a:t>Алгоритм </a:t>
            </a:r>
            <a:r>
              <a:rPr lang="ru-RU" sz="8600" b="1" kern="0" dirty="0">
                <a:solidFill>
                  <a:srgbClr val="01649D"/>
                </a:solidFill>
                <a:latin typeface="Arial"/>
              </a:rPr>
              <a:t>интеграции волонтерского проекта в процесс изучения учебного предмета</a:t>
            </a:r>
            <a:r>
              <a:rPr lang="ru-RU" sz="8600" b="1" kern="0" dirty="0" smtClean="0">
                <a:solidFill>
                  <a:srgbClr val="01649D"/>
                </a:solidFill>
                <a:latin typeface="Arial"/>
              </a:rPr>
              <a:t>:</a:t>
            </a:r>
          </a:p>
          <a:p>
            <a:r>
              <a:rPr lang="ru-RU" sz="8600" dirty="0" smtClean="0"/>
              <a:t>1</a:t>
            </a:r>
            <a:r>
              <a:rPr lang="ru-RU" sz="8600" dirty="0"/>
              <a:t>. Выбрать в учебном плане предмет/предметы, в изучение которых будет интегрирована волонтерская работа.</a:t>
            </a:r>
          </a:p>
          <a:p>
            <a:r>
              <a:rPr lang="ru-RU" sz="8600" dirty="0"/>
              <a:t>2. Выбрать формы, в которых будут реализованы такие проекты: самостоятельная и научно-исследовательская работа; выполнение и защита контрольной работы/проекта; практические, лабораторные занятия; сдача экзамена и др.</a:t>
            </a:r>
          </a:p>
          <a:p>
            <a:r>
              <a:rPr lang="ru-RU" sz="8600" dirty="0"/>
              <a:t>3. Во взаимодействии с руководством школы, органами власти, организациями – социальными партнерами определить наиболее острые социальные проблемы, которые могут быть решены через волонтерские проекты.</a:t>
            </a:r>
          </a:p>
          <a:p>
            <a:r>
              <a:rPr lang="ru-RU" sz="8600" dirty="0"/>
              <a:t>4. Сформулировать конкретную и точную цель проекта. </a:t>
            </a:r>
          </a:p>
          <a:p>
            <a:r>
              <a:rPr lang="ru-RU" sz="8600" dirty="0"/>
              <a:t>5. Определить заинтересованные стороны</a:t>
            </a:r>
            <a:r>
              <a:rPr lang="ru-RU" sz="7000" dirty="0" smtClean="0"/>
              <a:t>.</a:t>
            </a:r>
          </a:p>
          <a:p>
            <a:endParaRPr lang="ru-RU" sz="7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7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754815" y="201613"/>
            <a:ext cx="4343523" cy="572110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ru-RU" b="1" kern="0" dirty="0">
                <a:solidFill>
                  <a:srgbClr val="01649D"/>
                </a:solidFill>
                <a:latin typeface="Arial"/>
              </a:rPr>
              <a:t>Алгоритм интеграции волонтерского проекта в процесс изучения учебного предмета:</a:t>
            </a:r>
          </a:p>
          <a:p>
            <a:r>
              <a:rPr lang="ru-RU" dirty="0" smtClean="0"/>
              <a:t>6</a:t>
            </a:r>
            <a:r>
              <a:rPr lang="ru-RU" dirty="0"/>
              <a:t>. Найти необходимые ресурсы (материально-технические, финансовые, кадровые, информационные, методические и др.).</a:t>
            </a:r>
          </a:p>
          <a:p>
            <a:r>
              <a:rPr lang="ru-RU" dirty="0"/>
              <a:t>7. Определить конкретные задачи (шаги), которые нужно решить (совершить) для достижения цели проекта (определяют сами обучающиеся).</a:t>
            </a:r>
          </a:p>
          <a:p>
            <a:r>
              <a:rPr lang="ru-RU" dirty="0"/>
              <a:t>8. Разработка волонтерского проекта.</a:t>
            </a:r>
          </a:p>
          <a:p>
            <a:r>
              <a:rPr lang="ru-RU" dirty="0"/>
              <a:t>9. Реализация волонтерского проекта.</a:t>
            </a:r>
          </a:p>
          <a:p>
            <a:r>
              <a:rPr lang="ru-RU" dirty="0"/>
              <a:t>10. Анализ успешности реализованного </a:t>
            </a:r>
          </a:p>
          <a:p>
            <a:r>
              <a:rPr lang="ru-RU" dirty="0"/>
              <a:t>проекта, подготовка отчета, презентации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1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379369" y="201613"/>
            <a:ext cx="4718970" cy="520282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</a:t>
            </a:r>
            <a:r>
              <a:rPr lang="ru-RU" altLang="ru-RU" sz="2800" b="1" i="1" dirty="0" smtClean="0">
                <a:solidFill>
                  <a:srgbClr val="01649D"/>
                </a:solidFill>
              </a:rPr>
              <a:t>технологии 10 -01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sun9-17.userapi.com/impg/rIuYVIxXpwnyu0ltLO3zp-uO3P43oNp9j0envw/n5mLEuTtyys.jpg?size=762x1080&amp;quality=96&amp;sign=aac0c28254287a301c0722dd2c5b8b2f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07" y="1235242"/>
            <a:ext cx="9942022" cy="706581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9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574973" y="201613"/>
            <a:ext cx="4523365" cy="520282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Открытый </a:t>
            </a:r>
            <a:r>
              <a:rPr lang="ru-RU" b="1" dirty="0"/>
              <a:t>сбор </a:t>
            </a:r>
            <a:r>
              <a:rPr lang="ru-RU" b="1" dirty="0" smtClean="0"/>
              <a:t>идей</a:t>
            </a:r>
            <a:endParaRPr lang="ru-RU" b="1" dirty="0"/>
          </a:p>
          <a:p>
            <a:r>
              <a:rPr lang="ru-RU" dirty="0"/>
              <a:t>П</a:t>
            </a:r>
            <a:r>
              <a:rPr lang="ru-RU" dirty="0" smtClean="0"/>
              <a:t>редлагается </a:t>
            </a:r>
            <a:r>
              <a:rPr lang="ru-RU" dirty="0"/>
              <a:t>провести открытый сбор идей с помощью </a:t>
            </a:r>
            <a:r>
              <a:rPr lang="ru-RU" dirty="0" err="1"/>
              <a:t>модерационных</a:t>
            </a:r>
            <a:r>
              <a:rPr lang="ru-RU" dirty="0"/>
              <a:t> карт по вопросу: «Что определят ваш успех в будущем?». Ученики фиксируют на картах свои ответы на вопрос, соблюдая правила, что на одной карте фиксируется лишь один ответ.</a:t>
            </a:r>
          </a:p>
          <a:p>
            <a:pPr lvl="0"/>
            <a:r>
              <a:rPr lang="ru-RU" b="1" dirty="0"/>
              <a:t>Кластеризация и выбор ключевых </a:t>
            </a:r>
            <a:r>
              <a:rPr lang="ru-RU" b="1" dirty="0" smtClean="0"/>
              <a:t>моментов</a:t>
            </a:r>
            <a:endParaRPr lang="ru-RU" dirty="0"/>
          </a:p>
          <a:p>
            <a:r>
              <a:rPr lang="ru-RU" dirty="0"/>
              <a:t>Все ответы собираются на общем поле, повторяющиеся и схожие ответы группируются. Далее группа дает лаконичные названия получившимся кластерам ответов. Затем </a:t>
            </a:r>
            <a:r>
              <a:rPr lang="ru-RU" dirty="0" err="1"/>
              <a:t>фасилитатор</a:t>
            </a:r>
            <a:r>
              <a:rPr lang="ru-RU" dirty="0"/>
              <a:t> организует голосование с помощью меток, где каждый участник может выбрать наиболее важные, на его взгляд, аспекты. Простым подсчетом меток определяется количество ключевых моментов для дальнейшей проработки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87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14755" y="201613"/>
            <a:ext cx="5083584" cy="520282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6" descr="https://sun9-35.userapi.com/impg/UbhA6kNwl5okpSJRSycp9ri5rt1Hqw9jwYL8rg/GblhADSvmCc.jpg?size=750x1061&amp;quality=96&amp;sign=5d9d4cb2e61256a97ec93bd1da8ad511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36" y="1403167"/>
            <a:ext cx="9272337" cy="5253220"/>
          </a:xfrm>
          <a:prstGeom prst="rect">
            <a:avLst/>
          </a:prstGeom>
          <a:noFill/>
          <a:ln>
            <a:solidFill>
              <a:srgbClr val="43434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026443" y="201613"/>
            <a:ext cx="5071896" cy="520282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sun9-39.userapi.com/impg/XqG7iWfuKMkia4wz6idyi1MbAONQIFQ7ZmpA7w/bLmtwkyH6kk.jpg?size=596x842&amp;quality=96&amp;sign=30c39c1cef3598cbb0846ebafc43784f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79" y="3175461"/>
            <a:ext cx="11552553" cy="58604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0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04934" y="191222"/>
            <a:ext cx="5894965" cy="520282"/>
          </a:xfrm>
        </p:spPr>
        <p:txBody>
          <a:bodyPr/>
          <a:lstStyle/>
          <a:p>
            <a:r>
              <a:rPr lang="ru-RU" sz="2800" b="1" i="1" kern="0" dirty="0" smtClean="0">
                <a:solidFill>
                  <a:srgbClr val="006666"/>
                </a:solidFill>
              </a:rPr>
              <a:t>Виды </a:t>
            </a:r>
            <a:r>
              <a:rPr lang="ru-RU" sz="2800" b="1" i="1" kern="0" dirty="0">
                <a:solidFill>
                  <a:srgbClr val="006666"/>
                </a:solidFill>
              </a:rPr>
              <a:t>волонтерской деятельности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ru-RU" dirty="0"/>
              <a:t>Исследователи выделяют следующие виды волонтерской деятельности: </a:t>
            </a:r>
            <a:endParaRPr lang="ru-RU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спортивное </a:t>
            </a:r>
            <a:r>
              <a:rPr lang="ru-RU" i="1" dirty="0" err="1" smtClean="0"/>
              <a:t>волонтeрство</a:t>
            </a:r>
            <a:endParaRPr lang="ru-RU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социальное </a:t>
            </a:r>
            <a:r>
              <a:rPr lang="ru-RU" i="1" dirty="0" err="1" smtClean="0"/>
              <a:t>волонтeрство</a:t>
            </a:r>
            <a:endParaRPr lang="ru-RU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корпоративное </a:t>
            </a:r>
            <a:r>
              <a:rPr lang="ru-RU" i="1" dirty="0" err="1" smtClean="0"/>
              <a:t>волонтeрство</a:t>
            </a:r>
            <a:endParaRPr lang="ru-RU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событийное (сервисное) </a:t>
            </a:r>
            <a:r>
              <a:rPr lang="ru-RU" i="1" dirty="0" err="1" smtClean="0"/>
              <a:t>волонтeрство</a:t>
            </a:r>
            <a:endParaRPr lang="ru-RU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добровольчество </a:t>
            </a:r>
            <a:r>
              <a:rPr lang="ru-RU" i="1" dirty="0"/>
              <a:t>в сфере здравоохранения и </a:t>
            </a:r>
            <a:r>
              <a:rPr lang="ru-RU" i="1" dirty="0" smtClean="0"/>
              <a:t>ЧС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добровольчество в сфере </a:t>
            </a:r>
            <a:r>
              <a:rPr lang="ru-RU" i="1" dirty="0" smtClean="0"/>
              <a:t>культуры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медиа - </a:t>
            </a:r>
            <a:r>
              <a:rPr lang="ru-RU" i="1" dirty="0" err="1" smtClean="0"/>
              <a:t>волонтeрство</a:t>
            </a:r>
            <a:endParaRPr lang="ru-RU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i="1" dirty="0" smtClean="0"/>
              <a:t> </a:t>
            </a:r>
            <a:r>
              <a:rPr lang="ru-RU" i="1" dirty="0"/>
              <a:t>международное </a:t>
            </a:r>
            <a:r>
              <a:rPr lang="ru-RU" i="1" dirty="0" err="1" smtClean="0"/>
              <a:t>волонтeрство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51456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186863" y="201613"/>
            <a:ext cx="4911475" cy="520282"/>
          </a:xfrm>
        </p:spPr>
        <p:txBody>
          <a:bodyPr/>
          <a:lstStyle/>
          <a:p>
            <a:pPr lvl="0"/>
            <a:r>
              <a:rPr lang="ru-RU" altLang="ru-RU" sz="2800" b="1" i="1" dirty="0">
                <a:solidFill>
                  <a:srgbClr val="01649D"/>
                </a:solidFill>
              </a:rPr>
              <a:t>Современные технологии</a:t>
            </a:r>
            <a:endParaRPr lang="ru-RU" sz="2800" b="1" i="1" dirty="0">
              <a:solidFill>
                <a:srgbClr val="01649D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Принцип «девяти дел», или Принцип «1–3–5</a:t>
            </a:r>
            <a:r>
              <a:rPr lang="ru-RU" b="1" i="1" dirty="0" smtClean="0"/>
              <a:t>».</a:t>
            </a:r>
          </a:p>
          <a:p>
            <a:endParaRPr lang="ru-RU" dirty="0"/>
          </a:p>
          <a:p>
            <a:r>
              <a:rPr lang="ru-RU" i="1" u="sng" dirty="0"/>
              <a:t>В чём заключается</a:t>
            </a:r>
            <a:r>
              <a:rPr lang="ru-RU" i="1" dirty="0"/>
              <a:t>: подход простой — за день нужно завершить одно большое дело, три средних и пять небольших. К небольшим можно отнести, например, несложные бытовые дела. Их тоже лучше планировать, чтобы они не накапливались. Идея в том, что такое количество и соотношение дел помогут потратить день продуктивно и при этом не выбиться из сил.</a:t>
            </a:r>
            <a:endParaRPr lang="ru-RU" dirty="0"/>
          </a:p>
          <a:p>
            <a:r>
              <a:rPr lang="ru-RU" i="1" u="sng" dirty="0"/>
              <a:t>Кому подходит:</a:t>
            </a:r>
            <a:r>
              <a:rPr lang="ru-RU" i="1" dirty="0"/>
              <a:t> метод универсальный. Удобен для тех, кто мыслит не столько временными интервалами (как в предыдущей методике), сколько в категориях дел и задач.</a:t>
            </a:r>
            <a:endParaRPr lang="ru-RU" dirty="0"/>
          </a:p>
          <a:p>
            <a:r>
              <a:rPr lang="ru-RU" i="1" u="sng" dirty="0"/>
              <a:t>Особенности:</a:t>
            </a:r>
            <a:r>
              <a:rPr lang="ru-RU" i="1" dirty="0"/>
              <a:t> во-первых, метод помогает выстроить чёткую иерархию задач. Во-вторых, в конце дня вы можете легко подвести итог. Кроме того, вы всегда помните о первоочередном деле.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8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71001"/>
              </p:ext>
            </p:extLst>
          </p:nvPr>
        </p:nvGraphicFramePr>
        <p:xfrm>
          <a:off x="748145" y="1797627"/>
          <a:ext cx="11003973" cy="498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Документ" r:id="rId3" imgW="5925852" imgH="2173541" progId="Word.Document.12">
                  <p:embed/>
                </p:oleObj>
              </mc:Choice>
              <mc:Fallback>
                <p:oleObj name="Документ" r:id="rId3" imgW="5925852" imgH="21735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8145" y="1797627"/>
                        <a:ext cx="11003973" cy="498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1221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377283" y="180831"/>
            <a:ext cx="3964991" cy="520282"/>
          </a:xfrm>
        </p:spPr>
        <p:txBody>
          <a:bodyPr/>
          <a:lstStyle/>
          <a:p>
            <a:pPr lvl="0"/>
            <a:r>
              <a:rPr lang="ru-RU" sz="2600" b="1" i="1" dirty="0">
                <a:solidFill>
                  <a:prstClr val="black"/>
                </a:solidFill>
              </a:rPr>
              <a:t>Техника временных блоков </a:t>
            </a:r>
            <a:endParaRPr lang="ru-RU" sz="2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Многие </a:t>
            </a:r>
            <a:r>
              <a:rPr lang="ru-RU" i="1" dirty="0"/>
              <a:t>пишут себе список задач на день, но при этом всё равно не успевают выполнить всё, что запланировали. Часто это происходит из-за того, что простой список задач не учитывает две вещи: во-первых, сколько времени занимает каждое дело, а во-вторых, когда именно им надо заняться. Метод временных блоков учитывает и то, и другое.</a:t>
            </a:r>
            <a:endParaRPr lang="ru-RU" dirty="0"/>
          </a:p>
          <a:p>
            <a:r>
              <a:rPr lang="ru-RU" i="1" dirty="0"/>
              <a:t>В чём заключается: суть в том, чтобы заранее выделять время на каждое дело. И в это время не заниматься ничем кроме него.</a:t>
            </a:r>
            <a:endParaRPr lang="ru-RU" dirty="0"/>
          </a:p>
          <a:p>
            <a:r>
              <a:rPr lang="ru-RU" i="1" dirty="0"/>
              <a:t>На практике это может выглядеть так:</a:t>
            </a:r>
            <a:endParaRPr lang="ru-RU" dirty="0"/>
          </a:p>
          <a:p>
            <a:r>
              <a:rPr lang="ru-RU" i="1" dirty="0"/>
              <a:t>9:00–14:30. Сходить в школу</a:t>
            </a:r>
            <a:endParaRPr lang="ru-RU" dirty="0"/>
          </a:p>
          <a:p>
            <a:r>
              <a:rPr lang="ru-RU" i="1" dirty="0"/>
              <a:t>15:30–16:30. Посетить музыкальную школу</a:t>
            </a:r>
            <a:endParaRPr lang="ru-RU" dirty="0"/>
          </a:p>
          <a:p>
            <a:r>
              <a:rPr lang="ru-RU" i="1" dirty="0"/>
              <a:t>16:40–17:20. Сходить в магазин</a:t>
            </a:r>
            <a:endParaRPr lang="ru-RU" dirty="0"/>
          </a:p>
          <a:p>
            <a:r>
              <a:rPr lang="ru-RU" i="1" dirty="0"/>
              <a:t>17:30–19:30. Сделать уроки</a:t>
            </a:r>
            <a:endParaRPr lang="ru-RU" dirty="0"/>
          </a:p>
          <a:p>
            <a:r>
              <a:rPr lang="ru-RU" i="1" dirty="0"/>
              <a:t>20:00–21:00. Помочь родителям с домашними делами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2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741227" y="201613"/>
            <a:ext cx="4357111" cy="520282"/>
          </a:xfrm>
        </p:spPr>
        <p:txBody>
          <a:bodyPr/>
          <a:lstStyle/>
          <a:p>
            <a:pPr lvl="0"/>
            <a:r>
              <a:rPr lang="ru-RU" sz="2600" b="1" i="1" dirty="0">
                <a:solidFill>
                  <a:prstClr val="black"/>
                </a:solidFill>
              </a:rPr>
              <a:t>Техника временных блоков </a:t>
            </a:r>
            <a:endParaRPr lang="ru-RU" sz="2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i="1" u="sng" dirty="0"/>
              <a:t>Кому подходит:</a:t>
            </a:r>
            <a:r>
              <a:rPr lang="ru-RU" b="1" i="1" dirty="0"/>
              <a:t> </a:t>
            </a:r>
            <a:r>
              <a:rPr lang="ru-RU" i="1" dirty="0"/>
              <a:t>это довольно требовательная методика. </a:t>
            </a:r>
            <a:endParaRPr lang="ru-RU" i="1" dirty="0" smtClean="0"/>
          </a:p>
          <a:p>
            <a:r>
              <a:rPr lang="ru-RU" i="1" dirty="0" smtClean="0"/>
              <a:t>Лучше </a:t>
            </a:r>
            <a:r>
              <a:rPr lang="ru-RU" i="1" dirty="0"/>
              <a:t>всего она подойдёт дисциплинированным людям — тем, кто умеет выполнять планы, придерживаясь графика, а также грамотно планировать и оценивать свои силы. Важно, чтобы дела можно было сделать за отведённое время. Обычно у таких людей и так почти нет проблем с управлением временем. Но им может пригодиться сама идея.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6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782291" y="201613"/>
            <a:ext cx="8316047" cy="520282"/>
          </a:xfrm>
        </p:spPr>
        <p:txBody>
          <a:bodyPr/>
          <a:lstStyle/>
          <a:p>
            <a:r>
              <a:rPr lang="ru-RU" dirty="0" smtClean="0"/>
              <a:t>Техника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Рассмотрим технику релаксации, снятия напряжения –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«Слушай тишину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Упражнение проводится в тихом месте, куда могут доноситься извне лишь тихие звуки. Участникам дается следующая инструкция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: “Сядьте удобно, расслабьтесь, закройте глаза. И просто послушайте, что происходит вокруг. Обращайте внимание на любые, даже самые тихие звуки. Начинаем слушать...”.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это дается минута-полторы. Потом каждый рассказывает, какие звуки ему удалось услышать.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“Вот видите, как много звуков можно услышать даже в тишине, стоит только сконцентрировать на них свое внимание! Когда вам беспокойно, тревожно, не получается расслабиться, можно просто закрыть глаза и внимательно послушать, что происходит вокруг... Ваше внимание переключится с предмета беспокойства на то, что вы услышите. И вы почувствуете, как велик, разнообразен и интересен мир вокруг нас...”.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252074" y="201613"/>
            <a:ext cx="6404120" cy="520282"/>
          </a:xfrm>
        </p:spPr>
        <p:txBody>
          <a:bodyPr/>
          <a:lstStyle/>
          <a:p>
            <a:r>
              <a:rPr lang="ru-RU" sz="2600" b="1" i="1" dirty="0" smtClean="0">
                <a:solidFill>
                  <a:prstClr val="black"/>
                </a:solidFill>
              </a:rPr>
              <a:t>Практическое задание к теме «Алгоритм организации волонтерской деятельности»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6821"/>
              </p:ext>
            </p:extLst>
          </p:nvPr>
        </p:nvGraphicFramePr>
        <p:xfrm>
          <a:off x="800100" y="1759156"/>
          <a:ext cx="10266219" cy="5054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05301"/>
                <a:gridCol w="1852884"/>
                <a:gridCol w="1854017"/>
                <a:gridCol w="1854017"/>
              </a:tblGrid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элементы алгоритма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 (0 баллов)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разработан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балл)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разработан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балл)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2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 этап самоподготовки организатора волонтерской деятельности</a:t>
                      </a: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Продумана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организации деятельности волонтеров</a:t>
                      </a: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Предусмотрена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  культуры волонтерского движения, обеспечивающей чувство принадлежности к общему делу (символика, традиции, моральный кодекс волонтера  и т.д.)</a:t>
                      </a: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22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Предусмотрена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лидером  (инициативной группой) волонтерского движения</a:t>
                      </a: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Продумана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обратной связи с волонтерами</a:t>
                      </a:r>
                    </a:p>
                  </a:txBody>
                  <a:tcPr marL="50676" marR="50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6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959437" y="201613"/>
            <a:ext cx="4138902" cy="520282"/>
          </a:xfrm>
        </p:spPr>
        <p:txBody>
          <a:bodyPr/>
          <a:lstStyle/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49176"/>
              </p:ext>
            </p:extLst>
          </p:nvPr>
        </p:nvGraphicFramePr>
        <p:xfrm>
          <a:off x="716974" y="2164401"/>
          <a:ext cx="10079181" cy="43513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19577"/>
                <a:gridCol w="1819126"/>
                <a:gridCol w="1820239"/>
                <a:gridCol w="1820239"/>
              </a:tblGrid>
              <a:tr h="48348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Предусмотрена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обучения волонтеров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Предусмотрен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актуальной мотивации волонтёров и действия по ее поддержанию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7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Продуманы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поддержанию благоприятного психологического климата волонтерской организации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Предусмотрена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базами, на которых осуществляется волонтерская деятельность (посредническая деятельность, поддержка, сопровождение)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Текст 1"/>
          <p:cNvSpPr txBox="1">
            <a:spLocks/>
          </p:cNvSpPr>
          <p:nvPr/>
        </p:nvSpPr>
        <p:spPr>
          <a:xfrm>
            <a:off x="5252074" y="201613"/>
            <a:ext cx="6404120" cy="520282"/>
          </a:xfrm>
          <a:prstGeom prst="rect">
            <a:avLst/>
          </a:prstGeom>
        </p:spPr>
        <p:txBody>
          <a:bodyPr vert="horz" wrap="square" lIns="10800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 baseline="0">
                <a:noFill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i="1" smtClean="0">
                <a:solidFill>
                  <a:prstClr val="black"/>
                </a:solidFill>
              </a:rPr>
              <a:t>Практическое задание к теме «Алгоритм организации волонтерской деятельности»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R="26860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 организационной структуры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волонтерского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Разработать организационную структуры волонтерской организации с учетом условий своего образовательного учреждения.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Содержание: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изученных материалов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слушатель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 организационную структуру волонтерского движения с учетом условий своей образовательной организации. Результаты  представляются в виде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1"/>
          <p:cNvSpPr>
            <a:spLocks noGrp="1"/>
          </p:cNvSpPr>
          <p:nvPr>
            <p:ph type="body" sz="quarter" idx="10"/>
          </p:nvPr>
        </p:nvSpPr>
        <p:spPr>
          <a:xfrm>
            <a:off x="1984665" y="201613"/>
            <a:ext cx="10113674" cy="520282"/>
          </a:xfrm>
        </p:spPr>
        <p:txBody>
          <a:bodyPr/>
          <a:lstStyle/>
          <a:p>
            <a:pPr lvl="0"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2600" b="1" i="1" dirty="0" smtClean="0">
                <a:solidFill>
                  <a:prstClr val="black"/>
                </a:solidFill>
              </a:rPr>
              <a:t>Практическое задание к теме </a:t>
            </a:r>
            <a:r>
              <a:rPr lang="ru-RU" sz="2600" b="1" i="1" dirty="0">
                <a:solidFill>
                  <a:prstClr val="black"/>
                </a:solidFill>
              </a:rPr>
              <a:t>«Организационные условия  волонтерской деятельности обучающихся» </a:t>
            </a:r>
          </a:p>
        </p:txBody>
      </p:sp>
    </p:spTree>
    <p:extLst>
      <p:ext uri="{BB962C8B-B14F-4D97-AF65-F5344CB8AC3E}">
        <p14:creationId xmlns:p14="http://schemas.microsoft.com/office/powerpoint/2010/main" val="34601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15326" cy="1097375"/>
          </a:xfrm>
          <a:prstGeom prst="rect">
            <a:avLst/>
          </a:prstGeom>
        </p:spPr>
      </p:pic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Эссе</a:t>
            </a:r>
            <a:r>
              <a:rPr lang="ru-RU" b="1" dirty="0"/>
              <a:t>	</a:t>
            </a:r>
            <a:r>
              <a:rPr lang="ru-RU" dirty="0"/>
              <a:t>«Риски и трудности при организации и реализации волонтерской деятельности обучающихся и способы их преодоления».</a:t>
            </a:r>
          </a:p>
          <a:p>
            <a:r>
              <a:rPr lang="ru-RU" b="1" i="1" dirty="0" smtClean="0"/>
              <a:t>Задание</a:t>
            </a:r>
            <a:r>
              <a:rPr lang="ru-RU" b="1" i="1" dirty="0"/>
              <a:t>:</a:t>
            </a:r>
            <a:r>
              <a:rPr lang="ru-RU" b="1" dirty="0"/>
              <a:t> </a:t>
            </a:r>
            <a:r>
              <a:rPr lang="ru-RU" dirty="0" smtClean="0"/>
              <a:t>на основе анализа содержания лекций, личного опыта, предложенных  методических материалов,  </a:t>
            </a:r>
            <a:r>
              <a:rPr lang="ru-RU" dirty="0"/>
              <a:t>выявить возможные риски организации волонтерской деятельности </a:t>
            </a:r>
            <a:r>
              <a:rPr lang="ru-RU" dirty="0" smtClean="0"/>
              <a:t>и </a:t>
            </a:r>
            <a:r>
              <a:rPr lang="ru-RU" dirty="0"/>
              <a:t>определить арсенал педагогических </a:t>
            </a:r>
            <a:r>
              <a:rPr lang="ru-RU" dirty="0" smtClean="0"/>
              <a:t>средств </a:t>
            </a:r>
            <a:r>
              <a:rPr lang="ru-RU" dirty="0"/>
              <a:t>для их преодоления.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4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ru-RU" sz="2800" b="1" i="1" dirty="0" smtClean="0">
                <a:solidFill>
                  <a:srgbClr val="01649D"/>
                </a:solidFill>
              </a:rPr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Мазниченко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М.,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Папазян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Г. С. Инновационный подход к организации волонтерской деятельности обучающихся как стимула и средства их личностного и профессионального роста // Наука и школа. 2017. №6. URL: https://cyberleninka.ru/article/n/innovatsionnyy-podhod-k-organizatsii-volonterskoy-deyatelnosti-obuchayuschihsya-kak-stimula-i-sredstva-ih-lichnostnogo-i (дата обращения: 23.02.2022).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kern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Мещиринов</a:t>
            </a:r>
            <a:r>
              <a:rPr lang="ru-RU" kern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А. Волонтер - лидер и его группа  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[Электронный ресурс]. – URL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https://volonter-school.ru/2016/05/volonter-lider-i-ego-gruppa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Курагина Г.С.,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Сундукова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Э.И.,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Липинская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М.Н. О совершенствовании воспитательного пространства вуза в соответствии с динамикой причин участия студентов в добровольческой деятельности// Письма в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Эмиссия.Оффлайн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электронный научный журнал. 2018. № 12. С. 26-85.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[Электронный ресурс]. – URL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https://www.elibrary.ru/</a:t>
            </a:r>
            <a:r>
              <a:rPr lang="ru-RU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item.asp?id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=39247615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Курагина Г.С.,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Сундукова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Э.И. </a:t>
            </a:r>
            <a:r>
              <a:rPr lang="ru-RU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Организация добровольческой деятельности в студенческой среде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//</a:t>
            </a:r>
            <a:r>
              <a:rPr lang="ru-RU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Социальная педагогика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2017. </a:t>
            </a:r>
            <a:r>
              <a:rPr lang="ru-RU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№ 3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С. 119-138.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[Электронный ресурс]. – URL: 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https://cyberleninka.ru/</a:t>
            </a:r>
            <a:r>
              <a:rPr lang="ru-RU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article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/n/organizatsiya-dobrovolcheskoy-deyatelnosti-v-studencheskoy-srede/</a:t>
            </a:r>
            <a:r>
              <a:rPr lang="ru-RU" u="sng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viewer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Методические рекомендации по работе с волонтёрами (добровольцами) для руководителя организации. Авт.-сост. А.В. Ковтун, А.А. Соколов, А.П.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Метелев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Под ред. Т.Н. Арсеньевой. М.: 2017 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[Электронный ресурс]. – URL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8"/>
              </a:rPr>
              <a:t>http://molkhv.ru/my/kraevoj-volonterskij-tsentr/item/478-metodicheskie-rekomendatsii-po-rabote-s-volontjorami-dobrovoltsami-dlya-rukovoditelya-organizatsii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Курагина Г. С.,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Сундукова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Э. И. Волонтерская деятельность как вид социального взаимодействия // Социальное взаимодействие в современных условиях: различные аспекты исследования [Текст]: коллективная монография / РГПУ, кафедра социальной педагогики и социальной работы — Санкт-Петербург, 2017 — С. 129-142. – [Электронный ресурс].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URL – </a:t>
            </a:r>
            <a:r>
              <a:rPr lang="en-US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https://cyberleninka.ru/article/n/organizatsiya-dobrovolcheskoy-deyatelnosti-v-studencheskoy-srede/viewer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Курагина Г. С. , Семикин В. В., Игнатенко М. С. Педагогические условия, способствующие возникновению и развитию волонтерских инициатив молодежи в современной России // Известия Иркутского государственного университета. Серия : психология [Текст] — 2013 — Том 2. - N 2. - С. 54-61. – [Электронный ресурс]. – URL. </a:t>
            </a:r>
            <a:r>
              <a:rPr lang="ru-RU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https://cyberleninka.ru/article/n/pedagogicheskie-usloviya-sposobstvuyuschie-vozniknoveniyu-i-razvitiyu-volonterskih-initsiativ-molodezhi-v-sovremennoy-rossii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12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Курагина Г. С. Организационно-педагогические условия становления волонтерской деятельности студенческой молодежи // ВЕСТНИК ТОГИРРО [Текст] — 2013 — N 2. - С. 298-299. </a:t>
            </a:r>
            <a:r>
              <a:rPr lang="ru-RU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[Электронный ресурс]. – URL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/>
              </a:rPr>
              <a:t>https://www.elibrary.ru/item.asp?id=21241148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5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366084" y="201613"/>
            <a:ext cx="6732255" cy="520282"/>
          </a:xfrm>
        </p:spPr>
        <p:txBody>
          <a:bodyPr/>
          <a:lstStyle/>
          <a:p>
            <a:pPr lvl="0"/>
            <a:r>
              <a:rPr lang="ru-RU" sz="2800" b="1" i="1" kern="0" dirty="0">
                <a:solidFill>
                  <a:srgbClr val="006666"/>
                </a:solidFill>
              </a:rPr>
              <a:t>Виды волонтерской деятельности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algn="just"/>
            <a:r>
              <a:rPr lang="ru-RU" dirty="0">
                <a:solidFill>
                  <a:prstClr val="black"/>
                </a:solidFill>
              </a:rPr>
              <a:t>Наряду с перечисленными видами </a:t>
            </a:r>
            <a:r>
              <a:rPr lang="ru-RU" dirty="0" err="1">
                <a:solidFill>
                  <a:prstClr val="black"/>
                </a:solidFill>
              </a:rPr>
              <a:t>волонтерства</a:t>
            </a:r>
            <a:r>
              <a:rPr lang="ru-RU" dirty="0">
                <a:solidFill>
                  <a:prstClr val="black"/>
                </a:solidFill>
              </a:rPr>
              <a:t> Е.В. Акимова выделяет в отдельное направление </a:t>
            </a:r>
            <a:r>
              <a:rPr lang="ru-RU" b="1" i="1" dirty="0">
                <a:solidFill>
                  <a:prstClr val="black"/>
                </a:solidFill>
              </a:rPr>
              <a:t>«педагогическое </a:t>
            </a:r>
            <a:r>
              <a:rPr lang="ru-RU" b="1" i="1" dirty="0" err="1">
                <a:solidFill>
                  <a:prstClr val="black"/>
                </a:solidFill>
              </a:rPr>
              <a:t>волонтeрство</a:t>
            </a:r>
            <a:r>
              <a:rPr lang="ru-RU" dirty="0">
                <a:solidFill>
                  <a:prstClr val="black"/>
                </a:solidFill>
              </a:rPr>
              <a:t>», которое определяется как «взаимодействие педагогов, добровольцев с представителями подрастающего поколения, нуждающимися в комплексной помощи при решении проблем становления и саморазвития личности» </a:t>
            </a:r>
            <a:endParaRPr lang="ru-RU" dirty="0" smtClean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99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4374573" y="201612"/>
            <a:ext cx="7723765" cy="640051"/>
          </a:xfrm>
        </p:spPr>
        <p:txBody>
          <a:bodyPr/>
          <a:lstStyle/>
          <a:p>
            <a:r>
              <a:rPr lang="ru-RU" altLang="ru-RU" sz="2400" b="1" i="1" kern="0" dirty="0" smtClean="0">
                <a:solidFill>
                  <a:srgbClr val="006666"/>
                </a:solidFill>
              </a:rPr>
              <a:t>Задачи </a:t>
            </a:r>
            <a:r>
              <a:rPr lang="ru-RU" altLang="ru-RU" sz="2400" b="1" i="1" kern="0" dirty="0">
                <a:solidFill>
                  <a:srgbClr val="006666"/>
                </a:solidFill>
              </a:rPr>
              <a:t>организации волонтерской деятельности в образовательной </a:t>
            </a:r>
            <a:r>
              <a:rPr lang="ru-RU" altLang="ru-RU" sz="2400" b="1" i="1" kern="0" dirty="0" smtClean="0">
                <a:solidFill>
                  <a:srgbClr val="006666"/>
                </a:solidFill>
              </a:rPr>
              <a:t>организации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9017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задачами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волонтерской деятельности обучающихся являются: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обучающихся в социальную практику и ее информирование о потенциальных возможностях развития;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возможности молодым людям проявить себя, реализовать свой потенциал и получить заслуженное признание в России;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созидательной активности молодежи;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интеграция молодых людей, оказавшихся в трудной жизненной ситуации, в жизнь общества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85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226627" y="201613"/>
            <a:ext cx="6871711" cy="520282"/>
          </a:xfrm>
        </p:spPr>
        <p:txBody>
          <a:bodyPr/>
          <a:lstStyle/>
          <a:p>
            <a:pPr lvl="0"/>
            <a:r>
              <a:rPr lang="ru-RU" altLang="ru-RU" sz="2400" b="1" i="1" kern="0" dirty="0">
                <a:solidFill>
                  <a:srgbClr val="006666"/>
                </a:solidFill>
              </a:rPr>
              <a:t>Задачи организации волонтерской деятельности в образовательной организации 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65606" y="1174567"/>
            <a:ext cx="11359415" cy="5253220"/>
          </a:xfrm>
        </p:spPr>
        <p:txBody>
          <a:bodyPr/>
          <a:lstStyle/>
          <a:p>
            <a:r>
              <a:rPr lang="ru-RU" dirty="0"/>
              <a:t>К прикладным задачам организации волонтерской деятельности обучающихся относятся: 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обучение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определенным трудовым навыкам и стимулирование профессиональной ориентации; 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получение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навыков самореализации и самоорганизации для решения социальных задач;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замещение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асоциального поведения социальным; 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гуманистическое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патриотическое воспитание; </a:t>
            </a:r>
          </a:p>
          <a:p>
            <a:pPr marL="457200" indent="-457200"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кадрового резерва. 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38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688774" y="201613"/>
            <a:ext cx="8409566" cy="520282"/>
          </a:xfrm>
        </p:spPr>
        <p:txBody>
          <a:bodyPr/>
          <a:lstStyle/>
          <a:p>
            <a:r>
              <a:rPr lang="ru-RU" sz="2800" b="1" i="1" kern="0" dirty="0" smtClean="0">
                <a:solidFill>
                  <a:srgbClr val="006666"/>
                </a:solidFill>
              </a:rPr>
              <a:t>Федеральный закон </a:t>
            </a:r>
            <a:r>
              <a:rPr lang="ru-RU" sz="2800" b="1" i="1" kern="0" dirty="0">
                <a:solidFill>
                  <a:srgbClr val="006666"/>
                </a:solidFill>
              </a:rPr>
              <a:t>от 5 февраля 2018 г. N 15-ФЗ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Выдержки из Федерального закона</a:t>
            </a:r>
            <a:r>
              <a:rPr lang="ru-RU" dirty="0"/>
              <a:t> </a:t>
            </a:r>
            <a:r>
              <a:rPr lang="ru-RU" b="1" dirty="0"/>
              <a:t>от 5 февраля 2018 г. N 15-ФЗ "О внесении изменений в отдельные законодательные акты Российской Федерации по вопросам добровольчества (волонтерства)" </a:t>
            </a:r>
            <a:endParaRPr lang="ru-RU" dirty="0"/>
          </a:p>
          <a:p>
            <a:r>
              <a:rPr lang="ru-RU" dirty="0"/>
              <a:t>Статья 171. Права и обязанности добровольца (волонтера)</a:t>
            </a:r>
          </a:p>
          <a:p>
            <a:r>
              <a:rPr lang="ru-RU" dirty="0"/>
              <a:t>1. Доброволец (волонтер) имеет право:</a:t>
            </a:r>
          </a:p>
          <a:p>
            <a:r>
              <a:rPr lang="ru-RU" dirty="0"/>
              <a:t>1) осуществлять свою деятельность индивидуально, под руководством организатора добровольческой (волонтерской) деятельности, в составе добровольческой (волонтерской) организации;</a:t>
            </a:r>
          </a:p>
          <a:p>
            <a:r>
              <a:rPr lang="ru-RU" dirty="0"/>
              <a:t>2) получать от организатора добровольческой (волонтерской) деятельности, добровольческой (волонтерской) организации информацию о целях, задачах и содержании осуществляемой им добровольческой (волонтерской) деятельности, а также информацию об организаторе добровольческой (волонтеркой) деятельности, добровольческой (волонтерской) организации;</a:t>
            </a:r>
          </a:p>
          <a:p>
            <a:r>
              <a:rPr lang="ru-RU" dirty="0"/>
              <a:t>3) получать в случаях и порядке, которые предусмотрены законодательством Российской Федерации или договором, заключенным с организатором добровольческой (волонтерской) деятельности, добровольческой (волонтерской) организацией: </a:t>
            </a:r>
          </a:p>
          <a:p>
            <a:r>
              <a:rPr lang="ru-RU" dirty="0"/>
              <a:t>- поддержку в форме предоставления ему питания, форменной и специальной одежды, оборудования, средств индивидуальной защиты, помещения во временное пользование, оплаты проезда до места назначения и обратно, уплаты страховых взносов на добровольное медицинское страхование добровольца (волонтера) либо на страхование его жизни или здоровья, или в форме возмещения понесенных добровольцем (волонтером) расходов на приобретение указанных товаров или услуг;</a:t>
            </a:r>
          </a:p>
          <a:p>
            <a:r>
              <a:rPr lang="ru-RU" dirty="0"/>
              <a:t>- психологическую помощь, содействие в психологической реабилитации;</a:t>
            </a:r>
          </a:p>
          <a:p>
            <a:r>
              <a:rPr lang="ru-RU" dirty="0"/>
              <a:t>возмещение вреда жизни и здоровью, понесенного при осуществлении им добровольческой (волонтерской) деятельности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615658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69E4B3F-DD90-4A30-85C3-4BAB86A5DCC5}" vid="{42240ABB-BF4E-4A2C-BB4E-63E1D1EB487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3825</Words>
  <Application>Microsoft Office PowerPoint</Application>
  <PresentationFormat>Широкоэкранный</PresentationFormat>
  <Paragraphs>362</Paragraphs>
  <Slides>59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8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Шаблон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74</cp:revision>
  <dcterms:created xsi:type="dcterms:W3CDTF">2022-02-09T21:21:57Z</dcterms:created>
  <dcterms:modified xsi:type="dcterms:W3CDTF">2022-05-19T22:19:15Z</dcterms:modified>
</cp:coreProperties>
</file>