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2" r:id="rId4"/>
    <p:sldId id="263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solidFill>
            <a:schemeClr val="bg1"/>
          </a:solidFill>
          <a:ln w="76200" cmpd="tri">
            <a:solidFill>
              <a:schemeClr val="folHlink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752600"/>
            <a:ext cx="7772400" cy="4114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1032" name="Picture 3" descr="Expbanna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4" name="Rectangle 4"/>
            <p:cNvSpPr>
              <a:spLocks noChangeArrowheads="1"/>
            </p:cNvSpPr>
            <p:nvPr/>
          </p:nvSpPr>
          <p:spPr bwMode="grayWhite">
            <a:xfrm>
              <a:off x="576" y="144"/>
              <a:ext cx="5040" cy="3888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600" y="260648"/>
            <a:ext cx="6347792" cy="93610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800" b="1" dirty="0" smtClean="0"/>
              <a:t>ГБПОУ НСО </a:t>
            </a:r>
            <a:br>
              <a:rPr lang="ru-RU" sz="1800" b="1" dirty="0" smtClean="0"/>
            </a:br>
            <a:r>
              <a:rPr lang="ru-RU" sz="1800" b="1" dirty="0" smtClean="0"/>
              <a:t>«</a:t>
            </a:r>
            <a:r>
              <a:rPr lang="ru-RU" sz="1800" b="1" dirty="0" err="1" smtClean="0"/>
              <a:t>Искитимский</a:t>
            </a:r>
            <a:r>
              <a:rPr lang="ru-RU" sz="1800" b="1" dirty="0" smtClean="0"/>
              <a:t> центр профессионального образования»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752600" y="1412776"/>
            <a:ext cx="6923856" cy="151216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>
                <a:latin typeface="Arial" charset="0"/>
              </a:rPr>
              <a:t>Презентация внеклассного мероприятия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Arial" charset="0"/>
              </a:rPr>
              <a:t>«</a:t>
            </a:r>
            <a:r>
              <a:rPr lang="ru-RU" b="1" dirty="0" err="1" smtClean="0">
                <a:latin typeface="Arial" charset="0"/>
              </a:rPr>
              <a:t>Вейпинг</a:t>
            </a:r>
            <a:r>
              <a:rPr lang="ru-RU" b="1" dirty="0" smtClean="0">
                <a:latin typeface="Arial" charset="0"/>
              </a:rPr>
              <a:t> – миф и реальность»</a:t>
            </a:r>
          </a:p>
          <a:p>
            <a:pPr>
              <a:lnSpc>
                <a:spcPct val="80000"/>
              </a:lnSpc>
            </a:pPr>
            <a:endParaRPr lang="ru-RU" dirty="0" smtClean="0">
              <a:latin typeface="Arial" charset="0"/>
            </a:endParaRPr>
          </a:p>
          <a:p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355976" y="5877272"/>
            <a:ext cx="4608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Социальный  педагог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Сафонова Наталья Алексеевна</a:t>
            </a:r>
            <a:endParaRPr lang="ru-RU" dirty="0"/>
          </a:p>
        </p:txBody>
      </p:sp>
      <p:pic>
        <p:nvPicPr>
          <p:cNvPr id="1026" name="Picture 2" descr="https://bujinfo.am/wp-content/uploads/2018/06/sigar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4753084" cy="211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763688" y="260648"/>
            <a:ext cx="6347792" cy="936104"/>
          </a:xfrm>
          <a:prstGeom prst="rect">
            <a:avLst/>
          </a:prstGeom>
          <a:ln w="25400" cap="flat" cmpd="sng" algn="ctr">
            <a:solidFill>
              <a:schemeClr val="accent2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smtClean="0"/>
              <a:t>ГБПОУ НСО </a:t>
            </a:r>
            <a:br>
              <a:rPr lang="ru-RU" sz="1800" b="1" smtClean="0"/>
            </a:br>
            <a:r>
              <a:rPr lang="ru-RU" sz="1800" b="1" smtClean="0"/>
              <a:t>«Искитимский центр профессионального образования»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ужчина, человек, внутренний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61CCA724-709E-4950-AD77-7BE20B054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29" y="1975684"/>
            <a:ext cx="4464496" cy="2604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84548" y="332656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 момента появления электронной сигареты у ученых из разных стран было достаточно времени, чтобы изучить ее действие и провести статистику. Вот главные факты, на которые стоит обратить </a:t>
            </a:r>
            <a:r>
              <a:rPr lang="ru-RU" b="1" dirty="0" smtClean="0"/>
              <a:t>внимание</a:t>
            </a:r>
            <a:r>
              <a:rPr lang="ru-RU" b="1" dirty="0"/>
              <a:t>.</a:t>
            </a:r>
            <a:endParaRPr lang="ru-RU" b="1" dirty="0" smtClean="0"/>
          </a:p>
          <a:p>
            <a:pPr algn="just"/>
            <a:endParaRPr lang="ru-RU" b="1" dirty="0">
              <a:solidFill>
                <a:srgbClr val="FF0000"/>
              </a:solidFill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Регулярное </a:t>
            </a:r>
            <a:r>
              <a:rPr lang="ru-RU" b="1" dirty="0">
                <a:solidFill>
                  <a:srgbClr val="FF0000"/>
                </a:solidFill>
              </a:rPr>
              <a:t>курение </a:t>
            </a:r>
            <a:r>
              <a:rPr lang="ru-RU" b="1" dirty="0" err="1">
                <a:solidFill>
                  <a:srgbClr val="FF0000"/>
                </a:solidFill>
              </a:rPr>
              <a:t>вейпа</a:t>
            </a:r>
            <a:r>
              <a:rPr lang="ru-RU" b="1" dirty="0">
                <a:solidFill>
                  <a:srgbClr val="FF0000"/>
                </a:solidFill>
              </a:rPr>
              <a:t> развивает:</a:t>
            </a:r>
          </a:p>
          <a:p>
            <a:pPr algn="just"/>
            <a:r>
              <a:rPr lang="ru-RU" b="1" dirty="0"/>
              <a:t>- гипергликемию;</a:t>
            </a:r>
          </a:p>
          <a:p>
            <a:pPr algn="just"/>
            <a:r>
              <a:rPr lang="ru-RU" b="1" dirty="0"/>
              <a:t>- артериальную гипертонию;</a:t>
            </a:r>
          </a:p>
          <a:p>
            <a:pPr algn="just"/>
            <a:r>
              <a:rPr lang="ru-RU" b="1" dirty="0"/>
              <a:t>- атеросклероз;</a:t>
            </a:r>
          </a:p>
          <a:p>
            <a:pPr algn="just"/>
            <a:r>
              <a:rPr lang="ru-RU" b="1" dirty="0"/>
              <a:t>- тахикардию;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/>
              <a:t>аритмию;</a:t>
            </a:r>
          </a:p>
          <a:p>
            <a:pPr marL="285750" indent="-285750" algn="just">
              <a:buFontTx/>
              <a:buChar char="-"/>
            </a:pPr>
            <a:r>
              <a:rPr lang="ru-RU" b="1" dirty="0"/>
              <a:t>с</a:t>
            </a:r>
            <a:r>
              <a:rPr lang="ru-RU" b="1" dirty="0" smtClean="0"/>
              <a:t>мертельную</a:t>
            </a:r>
          </a:p>
          <a:p>
            <a:pPr algn="just"/>
            <a:r>
              <a:rPr lang="ru-RU" b="1" dirty="0" smtClean="0"/>
              <a:t> </a:t>
            </a:r>
            <a:r>
              <a:rPr lang="ru-RU" b="1" dirty="0"/>
              <a:t>«</a:t>
            </a:r>
            <a:r>
              <a:rPr lang="ru-RU" b="1" dirty="0" err="1" smtClean="0"/>
              <a:t>попкорновую</a:t>
            </a:r>
            <a:r>
              <a:rPr lang="ru-RU" b="1" dirty="0" smtClean="0"/>
              <a:t> болезнь </a:t>
            </a:r>
            <a:r>
              <a:rPr lang="ru-RU" b="1" dirty="0"/>
              <a:t>лёгких</a:t>
            </a:r>
            <a:r>
              <a:rPr lang="ru-RU" b="1" dirty="0" smtClean="0"/>
              <a:t>»;</a:t>
            </a:r>
          </a:p>
          <a:p>
            <a:pPr marL="285750" indent="-285750" algn="just">
              <a:buFontTx/>
              <a:buChar char="-"/>
            </a:pPr>
            <a:r>
              <a:rPr lang="ru-RU" b="1" dirty="0"/>
              <a:t>р</a:t>
            </a:r>
            <a:r>
              <a:rPr lang="ru-RU" b="1" dirty="0" smtClean="0"/>
              <a:t>ак;</a:t>
            </a:r>
          </a:p>
          <a:p>
            <a:pPr marL="285750" indent="-285750" algn="just">
              <a:buFontTx/>
              <a:buChar char="-"/>
            </a:pPr>
            <a:r>
              <a:rPr lang="ru-RU" b="1" dirty="0"/>
              <a:t>а</a:t>
            </a:r>
            <a:r>
              <a:rPr lang="ru-RU" b="1" dirty="0" smtClean="0"/>
              <a:t>ллергию</a:t>
            </a:r>
            <a:r>
              <a:rPr lang="ru-RU" b="1" dirty="0" smtClean="0"/>
              <a:t>…</a:t>
            </a:r>
          </a:p>
          <a:p>
            <a:pPr marL="285750" indent="-285750" algn="just">
              <a:buFontTx/>
              <a:buChar char="-"/>
            </a:pPr>
            <a:endParaRPr lang="ru-RU" b="1" dirty="0"/>
          </a:p>
          <a:p>
            <a:pPr marL="285750" indent="-285750" algn="just">
              <a:buFontTx/>
              <a:buChar char="-"/>
            </a:pPr>
            <a:endParaRPr lang="ru-RU" b="1" dirty="0"/>
          </a:p>
          <a:p>
            <a:pPr algn="just"/>
            <a:r>
              <a:rPr lang="ru-RU" b="1" dirty="0"/>
              <a:t>И это далеко не весь список.</a:t>
            </a:r>
          </a:p>
        </p:txBody>
      </p:sp>
    </p:spTree>
    <p:extLst>
      <p:ext uri="{BB962C8B-B14F-4D97-AF65-F5344CB8AC3E}">
        <p14:creationId xmlns:p14="http://schemas.microsoft.com/office/powerpoint/2010/main" val="2643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71600" y="188640"/>
            <a:ext cx="7776864" cy="792088"/>
          </a:xfrm>
        </p:spPr>
        <p:txBody>
          <a:bodyPr/>
          <a:lstStyle/>
          <a:p>
            <a:r>
              <a:rPr lang="ru-RU" b="1" dirty="0" smtClean="0"/>
              <a:t>5 причин отказаться от </a:t>
            </a:r>
            <a:r>
              <a:rPr lang="ru-RU" b="1" dirty="0" err="1" smtClean="0"/>
              <a:t>вейпа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24744"/>
            <a:ext cx="7465762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/>
              <a:t>Причина </a:t>
            </a:r>
            <a:r>
              <a:rPr lang="ru-RU" sz="2000" b="1" dirty="0" smtClean="0"/>
              <a:t>первая - вред </a:t>
            </a:r>
            <a:r>
              <a:rPr lang="ru-RU" sz="2000" b="1" dirty="0"/>
              <a:t>для </a:t>
            </a:r>
            <a:r>
              <a:rPr lang="ru-RU" sz="2000" b="1" dirty="0" smtClean="0"/>
              <a:t>здоровья</a:t>
            </a:r>
          </a:p>
          <a:p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/>
              <a:t>Причина вторая-</a:t>
            </a:r>
            <a:r>
              <a:rPr lang="ru-RU" sz="2000" b="1" dirty="0" err="1"/>
              <a:t>вейп</a:t>
            </a:r>
            <a:r>
              <a:rPr lang="ru-RU" sz="2000" b="1" dirty="0"/>
              <a:t> может </a:t>
            </a:r>
            <a:r>
              <a:rPr lang="ru-RU" sz="2000" b="1" dirty="0" smtClean="0"/>
              <a:t>взорваться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/>
              <a:t>Причина третья-отсутствие контроля за оборотом </a:t>
            </a:r>
            <a:r>
              <a:rPr lang="ru-RU" sz="2000" b="1" dirty="0" err="1"/>
              <a:t>вейпов</a:t>
            </a:r>
            <a:r>
              <a:rPr lang="ru-RU" sz="2000" b="1" dirty="0"/>
              <a:t>, </a:t>
            </a:r>
            <a:endParaRPr lang="ru-RU" sz="2000" b="1" dirty="0" smtClean="0"/>
          </a:p>
          <a:p>
            <a:r>
              <a:rPr lang="ru-RU" sz="2000" b="1" dirty="0" smtClean="0"/>
              <a:t>и </a:t>
            </a:r>
            <a:r>
              <a:rPr lang="ru-RU" sz="2000" b="1" dirty="0"/>
              <a:t>как следствие </a:t>
            </a:r>
            <a:r>
              <a:rPr lang="ru-RU" sz="2000" b="1" dirty="0" smtClean="0"/>
              <a:t>неизвестные </a:t>
            </a:r>
            <a:r>
              <a:rPr lang="ru-RU" sz="2000" b="1" dirty="0"/>
              <a:t>дозировки тех или иных </a:t>
            </a:r>
            <a:r>
              <a:rPr lang="ru-RU" sz="2000" b="1" dirty="0" smtClean="0"/>
              <a:t>веществ</a:t>
            </a:r>
          </a:p>
          <a:p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/>
              <a:t>Причина четвёртая-вы не сможете бросить </a:t>
            </a:r>
            <a:r>
              <a:rPr lang="ru-RU" sz="2000" b="1" dirty="0" smtClean="0"/>
              <a:t>курить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/>
              <a:t>Причина </a:t>
            </a:r>
            <a:r>
              <a:rPr lang="ru-RU" sz="2000" b="1" dirty="0" smtClean="0"/>
              <a:t>пятая - на </a:t>
            </a:r>
            <a:r>
              <a:rPr lang="ru-RU" sz="2000" b="1" dirty="0"/>
              <a:t>вас просто </a:t>
            </a:r>
            <a:r>
              <a:rPr lang="ru-RU" sz="2000" b="1" dirty="0" smtClean="0"/>
              <a:t>зарабатывают</a:t>
            </a:r>
            <a:endParaRPr lang="ru-RU" sz="2000" b="1" dirty="0"/>
          </a:p>
          <a:p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b="1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512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63688" y="332656"/>
            <a:ext cx="6400800" cy="792088"/>
          </a:xfrm>
        </p:spPr>
        <p:txBody>
          <a:bodyPr/>
          <a:lstStyle/>
          <a:p>
            <a:r>
              <a:rPr lang="ru-RU" b="1" dirty="0"/>
              <a:t>Федеральные законы о </a:t>
            </a:r>
            <a:r>
              <a:rPr lang="ru-RU" b="1" dirty="0" err="1" smtClean="0"/>
              <a:t>вейпах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3" name="Рисунок 2" descr="Изображение выглядит как животное, птица, внешний, хищная птиц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A6A452B-5FF6-43EC-8BA1-F7625732A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060848"/>
            <a:ext cx="3454836" cy="1930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339305" y="1124744"/>
            <a:ext cx="4768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Самый известный законопроект о </a:t>
            </a:r>
            <a:r>
              <a:rPr lang="ru-RU" b="1" dirty="0" err="1"/>
              <a:t>вейпинге</a:t>
            </a:r>
            <a:r>
              <a:rPr lang="ru-RU" b="1" dirty="0"/>
              <a:t> — </a:t>
            </a:r>
            <a:r>
              <a:rPr lang="ru-RU" b="1" dirty="0">
                <a:solidFill>
                  <a:srgbClr val="FF0000"/>
                </a:solidFill>
              </a:rPr>
              <a:t>«Об особенностях оборота электронных систем доставки никотина»</a:t>
            </a:r>
            <a:r>
              <a:rPr lang="ru-RU" b="1" dirty="0"/>
              <a:t>, внесенный в Госдуму 27-го апреля 2016-го. В этом проекте</a:t>
            </a:r>
            <a:r>
              <a:rPr lang="ru-RU" b="1" dirty="0" smtClean="0"/>
              <a:t>:</a:t>
            </a:r>
          </a:p>
          <a:p>
            <a:pPr algn="just"/>
            <a:endParaRPr lang="ru-RU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определяется понятие «электронной системы доставки никотина». Так называют устройство, производящее пар нагреванием «раствора» с глицерином, </a:t>
            </a:r>
            <a:r>
              <a:rPr lang="ru-RU" b="1" dirty="0" err="1"/>
              <a:t>пропиленгликолем</a:t>
            </a:r>
            <a:r>
              <a:rPr lang="ru-RU" b="1" dirty="0"/>
              <a:t>, </a:t>
            </a:r>
            <a:r>
              <a:rPr lang="ru-RU" b="1" dirty="0" err="1"/>
              <a:t>ароматизаторами</a:t>
            </a:r>
            <a:r>
              <a:rPr lang="ru-RU" b="1" dirty="0"/>
              <a:t> и (или) никотином</a:t>
            </a:r>
            <a:r>
              <a:rPr lang="ru-RU" b="1" dirty="0" smtClean="0"/>
              <a:t>;</a:t>
            </a:r>
          </a:p>
          <a:p>
            <a:pPr algn="just"/>
            <a:endParaRPr lang="ru-RU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запрещается </a:t>
            </a:r>
            <a:r>
              <a:rPr lang="ru-RU" b="1" dirty="0" err="1"/>
              <a:t>вейпинг</a:t>
            </a:r>
            <a:r>
              <a:rPr lang="ru-RU" b="1" dirty="0"/>
              <a:t> в образовательных, медицинских, физкультурных и спортивных организациях и учреждениях культуры; в</a:t>
            </a:r>
            <a:r>
              <a:rPr lang="ru-RU" b="1" dirty="0" smtClean="0"/>
              <a:t> </a:t>
            </a:r>
            <a:r>
              <a:rPr lang="ru-RU" b="1" dirty="0"/>
              <a:t>самолетах, всех видах городского и пригородного общественного транспорта (о междугороднем речи не идет), на детских площадках и рабочих местах;</a:t>
            </a:r>
          </a:p>
        </p:txBody>
      </p:sp>
    </p:spTree>
    <p:extLst>
      <p:ext uri="{BB962C8B-B14F-4D97-AF65-F5344CB8AC3E}">
        <p14:creationId xmlns:p14="http://schemas.microsoft.com/office/powerpoint/2010/main" val="414741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41764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запрещается продажа ЭСДН несовершеннолетним. Если у продавца есть сомнения в возрасте покупателя, первый вправе потребовать документ. Также запрещается «вовлечение детей в процесс использования ЭСДН»: покупать и передавать девайсы несовершеннолетним также нельзя; использование ЭСДН несовершеннолетними «не допускается» в целом</a:t>
            </a:r>
            <a:r>
              <a:rPr lang="ru-RU" b="1" dirty="0" smtClean="0"/>
              <a:t>;</a:t>
            </a:r>
          </a:p>
          <a:p>
            <a:pPr algn="just"/>
            <a:endParaRPr lang="ru-RU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Законопроект распространяется на все </a:t>
            </a:r>
            <a:r>
              <a:rPr lang="ru-RU" b="1" dirty="0" err="1"/>
              <a:t>вейп</a:t>
            </a:r>
            <a:r>
              <a:rPr lang="ru-RU" b="1" dirty="0"/>
              <a:t>-устройства. </a:t>
            </a:r>
            <a:endParaRPr lang="ru-RU" b="1" dirty="0" smtClean="0"/>
          </a:p>
          <a:p>
            <a:pPr algn="just"/>
            <a:r>
              <a:rPr lang="ru-RU" b="1" dirty="0" smtClean="0"/>
              <a:t>Наличие </a:t>
            </a:r>
            <a:r>
              <a:rPr lang="ru-RU" b="1" dirty="0"/>
              <a:t>и содержание никотина в жидкости значения тоже не имеет.</a:t>
            </a:r>
          </a:p>
        </p:txBody>
      </p:sp>
      <p:pic>
        <p:nvPicPr>
          <p:cNvPr id="5" name="Рисунок 4" descr="Изображение выглядит как здание, внешний, человек, е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CB41F1D-4E29-43DC-9714-258EAC66A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3890016" cy="1945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26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47664" y="404664"/>
            <a:ext cx="6832848" cy="648072"/>
          </a:xfrm>
        </p:spPr>
        <p:txBody>
          <a:bodyPr/>
          <a:lstStyle/>
          <a:p>
            <a:r>
              <a:rPr lang="ru-RU" sz="3600" b="1" dirty="0"/>
              <a:t>Страны, где запрещён </a:t>
            </a:r>
            <a:r>
              <a:rPr lang="ru-RU" sz="3600" b="1" dirty="0" err="1" smtClean="0"/>
              <a:t>вейп</a:t>
            </a:r>
            <a:r>
              <a:rPr lang="ru-RU" sz="3600" b="1" dirty="0"/>
              <a:t>:</a:t>
            </a:r>
            <a:endParaRPr lang="ru-RU" sz="3600" dirty="0"/>
          </a:p>
        </p:txBody>
      </p:sp>
      <p:pic>
        <p:nvPicPr>
          <p:cNvPr id="3" name="Рисунок 2" descr="Изображение выглядит как небо, текст, знак, улиц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11D0DE5-BA87-4139-90F7-E5D156F5D8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3539893" cy="2402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01564" y="1340768"/>
            <a:ext cx="46349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В Колумбии и Уругвае категорически </a:t>
            </a:r>
            <a:r>
              <a:rPr lang="ru-RU" b="1" dirty="0" smtClean="0"/>
              <a:t>запрещено употребление </a:t>
            </a:r>
            <a:r>
              <a:rPr lang="ru-RU" b="1" dirty="0" err="1" smtClean="0"/>
              <a:t>никотиносодержащих</a:t>
            </a:r>
            <a:r>
              <a:rPr lang="ru-RU" b="1" dirty="0" smtClean="0"/>
              <a:t> девайсов</a:t>
            </a:r>
            <a:r>
              <a:rPr lang="ru-RU" b="1" dirty="0" smtClean="0"/>
              <a:t>.</a:t>
            </a:r>
          </a:p>
          <a:p>
            <a:pPr algn="just"/>
            <a:endParaRPr lang="ru-RU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/>
              <a:t> В </a:t>
            </a:r>
            <a:r>
              <a:rPr lang="ru-RU" b="1" dirty="0"/>
              <a:t>скором времени Италия введет запрет на продажу е-сигарет лицам, не достигшим 18-летнего </a:t>
            </a:r>
            <a:r>
              <a:rPr lang="ru-RU" b="1" dirty="0" smtClean="0"/>
              <a:t>возраста</a:t>
            </a:r>
            <a:r>
              <a:rPr lang="ru-RU" b="1" dirty="0" smtClean="0"/>
              <a:t>.</a:t>
            </a:r>
          </a:p>
          <a:p>
            <a:pPr algn="just"/>
            <a:endParaRPr lang="ru-RU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/>
              <a:t>Франция </a:t>
            </a:r>
            <a:r>
              <a:rPr lang="ru-RU" b="1" dirty="0"/>
              <a:t>и Панама </a:t>
            </a:r>
            <a:r>
              <a:rPr lang="ru-RU" b="1" dirty="0" smtClean="0"/>
              <a:t>- в </a:t>
            </a:r>
            <a:r>
              <a:rPr lang="ru-RU" b="1" dirty="0"/>
              <a:t>скором времени их распространение и использование в общественных местах будет под </a:t>
            </a:r>
            <a:r>
              <a:rPr lang="ru-RU" b="1" dirty="0" smtClean="0"/>
              <a:t>запретом</a:t>
            </a:r>
            <a:r>
              <a:rPr lang="ru-RU" b="1" dirty="0" smtClean="0"/>
              <a:t>.</a:t>
            </a:r>
          </a:p>
          <a:p>
            <a:pPr algn="just"/>
            <a:endParaRPr lang="ru-RU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/>
              <a:t>США ввела </a:t>
            </a:r>
            <a:r>
              <a:rPr lang="ru-RU" b="1" dirty="0"/>
              <a:t>запрет на употребление е-сигарет в местах общего пользования.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2368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71600" y="260648"/>
            <a:ext cx="7632848" cy="720080"/>
          </a:xfrm>
        </p:spPr>
        <p:txBody>
          <a:bodyPr/>
          <a:lstStyle/>
          <a:p>
            <a:r>
              <a:rPr lang="ru-RU" sz="3600" b="1" dirty="0"/>
              <a:t>Предупреждён-значит вооружён!</a:t>
            </a:r>
          </a:p>
          <a:p>
            <a:endParaRPr lang="ru-RU" dirty="0"/>
          </a:p>
        </p:txBody>
      </p:sp>
      <p:pic>
        <p:nvPicPr>
          <p:cNvPr id="3" name="Объект 5" descr="Изображение выглядит как текст, снимок экра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2BCFFFDF-D354-484B-8E46-5C265EDC4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980728"/>
            <a:ext cx="7944340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91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15616" y="188640"/>
            <a:ext cx="7776864" cy="766936"/>
          </a:xfrm>
        </p:spPr>
        <p:txBody>
          <a:bodyPr/>
          <a:lstStyle/>
          <a:p>
            <a:r>
              <a:rPr lang="ru-RU" sz="3600" b="1" dirty="0" smtClean="0"/>
              <a:t>Предупреждён-значит вооружён!</a:t>
            </a:r>
            <a:endParaRPr lang="ru-RU" sz="3600" b="1" dirty="0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5FA2B34B-BC29-40C5-891C-D0B38F4AD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052736"/>
            <a:ext cx="7796001" cy="5593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14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475656" y="620688"/>
            <a:ext cx="6923856" cy="792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latin typeface="Arial" charset="0"/>
              </a:rPr>
              <a:t>Что такое </a:t>
            </a:r>
            <a:r>
              <a:rPr lang="ru-RU" sz="4000" b="1" dirty="0" err="1" smtClean="0">
                <a:latin typeface="Arial" charset="0"/>
              </a:rPr>
              <a:t>вейпинг</a:t>
            </a:r>
            <a:r>
              <a:rPr lang="ru-RU" sz="4000" b="1" dirty="0" smtClean="0">
                <a:latin typeface="Arial" charset="0"/>
              </a:rPr>
              <a:t>?</a:t>
            </a:r>
          </a:p>
          <a:p>
            <a:pPr>
              <a:lnSpc>
                <a:spcPct val="80000"/>
              </a:lnSpc>
            </a:pPr>
            <a:endParaRPr lang="ru-RU" dirty="0" smtClean="0">
              <a:latin typeface="Arial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55679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Понятие </a:t>
            </a:r>
            <a:r>
              <a:rPr lang="ru-RU" sz="2800" b="1" dirty="0">
                <a:solidFill>
                  <a:srgbClr val="FF0000"/>
                </a:solidFill>
              </a:rPr>
              <a:t>"</a:t>
            </a:r>
            <a:r>
              <a:rPr lang="ru-RU" sz="2800" b="1" dirty="0" err="1">
                <a:solidFill>
                  <a:srgbClr val="FF0000"/>
                </a:solidFill>
              </a:rPr>
              <a:t>вейпинг</a:t>
            </a:r>
            <a:r>
              <a:rPr lang="ru-RU" sz="2800" b="1" dirty="0">
                <a:solidFill>
                  <a:srgbClr val="FF0000"/>
                </a:solidFill>
              </a:rPr>
              <a:t>" </a:t>
            </a:r>
            <a:r>
              <a:rPr lang="ru-RU" sz="2800" dirty="0"/>
              <a:t>происходит от англ. "</a:t>
            </a:r>
            <a:r>
              <a:rPr lang="ru-RU" sz="2800" dirty="0" err="1"/>
              <a:t>vape</a:t>
            </a:r>
            <a:r>
              <a:rPr lang="ru-RU" sz="2800" dirty="0"/>
              <a:t>", что в переводе означает "вдыхать и выдыхать пар".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80928"/>
            <a:ext cx="4857914" cy="36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259632" y="332656"/>
            <a:ext cx="6923856" cy="5040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latin typeface="Arial" charset="0"/>
              </a:rPr>
              <a:t>Что такое </a:t>
            </a:r>
            <a:r>
              <a:rPr lang="ru-RU" sz="3600" b="1" dirty="0" err="1" smtClean="0">
                <a:latin typeface="Arial" charset="0"/>
              </a:rPr>
              <a:t>вейп</a:t>
            </a:r>
            <a:r>
              <a:rPr lang="ru-RU" sz="3600" b="1" dirty="0" smtClean="0">
                <a:latin typeface="Arial" charset="0"/>
              </a:rPr>
              <a:t>?</a:t>
            </a:r>
          </a:p>
          <a:p>
            <a:pPr>
              <a:lnSpc>
                <a:spcPct val="80000"/>
              </a:lnSpc>
            </a:pPr>
            <a:endParaRPr lang="ru-RU" b="1" dirty="0" smtClean="0">
              <a:latin typeface="Arial" charset="0"/>
            </a:endParaRPr>
          </a:p>
          <a:p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9B3D69D4-E35E-41D9-8685-20FF9A09D9EC}"/>
              </a:ext>
            </a:extLst>
          </p:cNvPr>
          <p:cNvSpPr txBox="1">
            <a:spLocks/>
          </p:cNvSpPr>
          <p:nvPr/>
        </p:nvSpPr>
        <p:spPr>
          <a:xfrm>
            <a:off x="755576" y="980728"/>
            <a:ext cx="4314936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endParaRPr lang="ru-RU" sz="26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600" b="1" dirty="0" err="1">
                <a:solidFill>
                  <a:srgbClr val="FF0000"/>
                </a:solidFill>
              </a:rPr>
              <a:t>Вейп</a:t>
            </a:r>
            <a:r>
              <a:rPr lang="ru-RU" sz="2600" b="1" dirty="0">
                <a:solidFill>
                  <a:schemeClr val="tx1"/>
                </a:solidFill>
              </a:rPr>
              <a:t> или электронная сигарета – устройство, предназначенное для имитации процесса курения, причиняющего вред здоровью.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600" b="1" dirty="0" smtClean="0">
              <a:solidFill>
                <a:schemeClr val="tx1"/>
              </a:solidFill>
            </a:endParaRPr>
          </a:p>
          <a:p>
            <a:pPr marL="0" indent="0" algn="just">
              <a:buFont typeface="Wingdings 3" charset="2"/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Внутри </a:t>
            </a:r>
            <a:r>
              <a:rPr lang="ru-RU" sz="2600" b="1" dirty="0" err="1" smtClean="0">
                <a:solidFill>
                  <a:schemeClr val="tx1"/>
                </a:solidFill>
              </a:rPr>
              <a:t>вейпа</a:t>
            </a:r>
            <a:r>
              <a:rPr lang="ru-RU" sz="2600" b="1" dirty="0" smtClean="0">
                <a:solidFill>
                  <a:schemeClr val="tx1"/>
                </a:solidFill>
              </a:rPr>
              <a:t> расположена емкость со специальной жидкостью для курения, нагревательный элемент и аккумуляторная батарея. Для работы устройства батарею периодически заряжают.</a:t>
            </a:r>
          </a:p>
          <a:p>
            <a:pPr marL="0" indent="0" algn="just">
              <a:buFont typeface="Wingdings 3" charset="2"/>
              <a:buNone/>
            </a:pPr>
            <a:endParaRPr lang="ru-RU" sz="26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tx1"/>
                </a:solidFill>
              </a:rPr>
              <a:t>Содержание никотина в электронной сигарете варьируется в зависимости от состава жидкости в картридже.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endParaRPr lang="ru-RU" sz="1500" dirty="0" smtClean="0"/>
          </a:p>
          <a:p>
            <a:endParaRPr lang="ru-RU" sz="15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D19FEB-4520-4299-94F5-AB256C53C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8"/>
            <a:ext cx="3975428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54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259632" y="332656"/>
            <a:ext cx="6923856" cy="5040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latin typeface="Arial" charset="0"/>
              </a:rPr>
              <a:t>Кто такие </a:t>
            </a:r>
            <a:r>
              <a:rPr lang="ru-RU" sz="3600" b="1" dirty="0" err="1" smtClean="0">
                <a:latin typeface="Arial" charset="0"/>
              </a:rPr>
              <a:t>вейперы</a:t>
            </a:r>
            <a:r>
              <a:rPr lang="ru-RU" sz="3600" b="1" dirty="0" smtClean="0">
                <a:latin typeface="Arial" charset="0"/>
              </a:rPr>
              <a:t>?</a:t>
            </a:r>
          </a:p>
          <a:p>
            <a:pPr>
              <a:lnSpc>
                <a:spcPct val="80000"/>
              </a:lnSpc>
            </a:pPr>
            <a:endParaRPr lang="ru-RU" b="1" dirty="0" smtClean="0">
              <a:latin typeface="Arial" charset="0"/>
            </a:endParaRPr>
          </a:p>
          <a:p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9B3D69D4-E35E-41D9-8685-20FF9A09D9EC}"/>
              </a:ext>
            </a:extLst>
          </p:cNvPr>
          <p:cNvSpPr txBox="1">
            <a:spLocks/>
          </p:cNvSpPr>
          <p:nvPr/>
        </p:nvSpPr>
        <p:spPr>
          <a:xfrm>
            <a:off x="4860032" y="1110840"/>
            <a:ext cx="4266410" cy="3758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200" b="1" dirty="0" err="1">
                <a:solidFill>
                  <a:srgbClr val="FF0000"/>
                </a:solidFill>
              </a:rPr>
              <a:t>Вейперы</a:t>
            </a:r>
            <a:r>
              <a:rPr lang="ru-RU" sz="2100" b="1" dirty="0">
                <a:solidFill>
                  <a:schemeClr val="tx1"/>
                </a:solidFill>
              </a:rPr>
              <a:t> — </a:t>
            </a:r>
            <a:r>
              <a:rPr lang="ru-RU" sz="1900" b="1" dirty="0">
                <a:solidFill>
                  <a:schemeClr val="tx1"/>
                </a:solidFill>
              </a:rPr>
              <a:t>новое течение среди молодежи, курильщики объединяются в группы, покупают различные устройства для </a:t>
            </a:r>
            <a:r>
              <a:rPr lang="ru-RU" sz="1900" b="1" dirty="0" smtClean="0">
                <a:solidFill>
                  <a:schemeClr val="tx1"/>
                </a:solidFill>
              </a:rPr>
              <a:t>парения.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Главное утверждение </a:t>
            </a:r>
            <a:r>
              <a:rPr lang="ru-RU" b="1" dirty="0">
                <a:solidFill>
                  <a:schemeClr val="tx1"/>
                </a:solidFill>
              </a:rPr>
              <a:t>приверженцев этой культуры заключается в том, что пары, которые они вдыхают вместе с никотином, намного безопаснее, чем смола и сплавы химикатов в табачных сигаретах. Некоторые </a:t>
            </a:r>
            <a:r>
              <a:rPr lang="ru-RU" b="1" dirty="0" err="1">
                <a:solidFill>
                  <a:schemeClr val="tx1"/>
                </a:solidFill>
              </a:rPr>
              <a:t>вейперы</a:t>
            </a:r>
            <a:r>
              <a:rPr lang="ru-RU" b="1" dirty="0">
                <a:solidFill>
                  <a:schemeClr val="tx1"/>
                </a:solidFill>
              </a:rPr>
              <a:t> готовы тратить тысячи долларов на свои навороченные «сигареты».</a:t>
            </a:r>
          </a:p>
          <a:p>
            <a:endParaRPr lang="ru-RU" sz="15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747663"/>
            <a:ext cx="4176464" cy="23492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5007873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Парят все! Студенты, офис менеджеры, политики, бизнесмены.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Парят </a:t>
            </a:r>
            <a:r>
              <a:rPr lang="ru-RU" b="1" dirty="0">
                <a:solidFill>
                  <a:srgbClr val="FF0000"/>
                </a:solidFill>
              </a:rPr>
              <a:t>везде: дома, на улице, на пляже, в автобусе, в самолете. </a:t>
            </a:r>
          </a:p>
        </p:txBody>
      </p:sp>
    </p:spTree>
    <p:extLst>
      <p:ext uri="{BB962C8B-B14F-4D97-AF65-F5344CB8AC3E}">
        <p14:creationId xmlns:p14="http://schemas.microsoft.com/office/powerpoint/2010/main" val="20247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259632" y="332656"/>
            <a:ext cx="6923856" cy="5040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latin typeface="Arial" charset="0"/>
              </a:rPr>
              <a:t>История создания </a:t>
            </a:r>
            <a:r>
              <a:rPr lang="ru-RU" sz="3600" b="1" dirty="0" err="1" smtClean="0">
                <a:latin typeface="Arial" charset="0"/>
              </a:rPr>
              <a:t>вейпа</a:t>
            </a:r>
            <a:r>
              <a:rPr lang="ru-RU" sz="3600" b="1" dirty="0" smtClean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b="1" dirty="0" smtClean="0">
              <a:latin typeface="Arial" charset="0"/>
            </a:endParaRPr>
          </a:p>
          <a:p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9B3D69D4-E35E-41D9-8685-20FF9A09D9EC}"/>
              </a:ext>
            </a:extLst>
          </p:cNvPr>
          <p:cNvSpPr txBox="1">
            <a:spLocks/>
          </p:cNvSpPr>
          <p:nvPr/>
        </p:nvSpPr>
        <p:spPr>
          <a:xfrm>
            <a:off x="755576" y="1052736"/>
            <a:ext cx="4266410" cy="3758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5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CA578CC-CC4A-468D-A529-EA29D73003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76" y="1916832"/>
            <a:ext cx="3660259" cy="2752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105273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/>
              <a:t>В 2003 году в Гонконге, была создана первая электронная сигарета. Создателем е-сигарет считается учёный в области фармацевтики Хон Лик. На тот момент он был простым штатным сотрудником крупной фармацевтической компании «</a:t>
            </a:r>
            <a:r>
              <a:rPr lang="ru-RU" b="1" dirty="0" err="1"/>
              <a:t>Golden</a:t>
            </a:r>
            <a:r>
              <a:rPr lang="ru-RU" b="1" dirty="0"/>
              <a:t> </a:t>
            </a:r>
            <a:r>
              <a:rPr lang="ru-RU" b="1" dirty="0" err="1"/>
              <a:t>Drahon</a:t>
            </a:r>
            <a:r>
              <a:rPr lang="ru-RU" b="1" dirty="0"/>
              <a:t> </a:t>
            </a:r>
            <a:r>
              <a:rPr lang="ru-RU" b="1" dirty="0" err="1"/>
              <a:t>Holding</a:t>
            </a:r>
            <a:r>
              <a:rPr lang="ru-RU" b="1" dirty="0"/>
              <a:t>». Смерть отца от </a:t>
            </a:r>
            <a:r>
              <a:rPr lang="ru-RU" b="1" dirty="0" err="1"/>
              <a:t>табакокурения</a:t>
            </a:r>
            <a:r>
              <a:rPr lang="ru-RU" b="1" dirty="0"/>
              <a:t> поставила перед ним цель: изобрести устройство, которое сможет частично или полностью оградить курильщика от пагубного влияния сигаретного дыма</a:t>
            </a:r>
            <a:r>
              <a:rPr lang="ru-RU" b="1" dirty="0" smtClean="0"/>
              <a:t>.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В апреле 2003 года 52 летний Хон Лик запатентовал чертежи «беспламенной электронной сигареты с распылением». Патентовал он только теоретическое изобретение (чертежи и описание), так как изготовленного устройства на тот момент не существовало. </a:t>
            </a:r>
          </a:p>
        </p:txBody>
      </p:sp>
    </p:spTree>
    <p:extLst>
      <p:ext uri="{BB962C8B-B14F-4D97-AF65-F5344CB8AC3E}">
        <p14:creationId xmlns:p14="http://schemas.microsoft.com/office/powerpoint/2010/main" val="825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259632" y="332656"/>
            <a:ext cx="6923856" cy="5040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latin typeface="Arial" charset="0"/>
              </a:rPr>
              <a:t>Устройство </a:t>
            </a:r>
            <a:r>
              <a:rPr lang="ru-RU" sz="3600" b="1" dirty="0" err="1" smtClean="0">
                <a:latin typeface="Arial" charset="0"/>
              </a:rPr>
              <a:t>вейпа</a:t>
            </a:r>
            <a:r>
              <a:rPr lang="ru-RU" sz="3600" b="1" dirty="0" smtClean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b="1" dirty="0" smtClean="0">
              <a:latin typeface="Arial" charset="0"/>
            </a:endParaRPr>
          </a:p>
          <a:p>
            <a:pPr algn="just"/>
            <a:r>
              <a:rPr lang="ru-RU" sz="2000" b="1" dirty="0"/>
              <a:t>Батарейный Блок нагревает спираль в баке, которая нагревает специальную ароматизированную жидкость в картридже, а курильщик уже вдыхает пар, в который превращается жидкость при достижении определенной температуры</a:t>
            </a:r>
          </a:p>
        </p:txBody>
      </p:sp>
      <p:pic>
        <p:nvPicPr>
          <p:cNvPr id="6" name="Объект 9">
            <a:extLst>
              <a:ext uri="{FF2B5EF4-FFF2-40B4-BE49-F238E27FC236}">
                <a16:creationId xmlns:a16="http://schemas.microsoft.com/office/drawing/2014/main" xmlns="" id="{1373F0B2-3227-43D9-BC82-67BF1D289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3068960"/>
            <a:ext cx="540060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003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259632" y="332656"/>
            <a:ext cx="6923856" cy="5040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latin typeface="Arial" charset="0"/>
              </a:rPr>
              <a:t>Состав жидкости.</a:t>
            </a:r>
          </a:p>
          <a:p>
            <a:pPr>
              <a:lnSpc>
                <a:spcPct val="80000"/>
              </a:lnSpc>
            </a:pPr>
            <a:endParaRPr lang="ru-RU" b="1" dirty="0" smtClean="0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124744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К </a:t>
            </a:r>
            <a:r>
              <a:rPr lang="en-US" sz="2000" b="1" dirty="0" err="1"/>
              <a:t>основным</a:t>
            </a:r>
            <a:r>
              <a:rPr lang="en-US" sz="2000" b="1" dirty="0"/>
              <a:t> </a:t>
            </a:r>
            <a:r>
              <a:rPr lang="en-US" sz="2000" b="1" dirty="0" err="1"/>
              <a:t>элементам</a:t>
            </a:r>
            <a:r>
              <a:rPr lang="en-US" sz="2000" b="1" dirty="0"/>
              <a:t> </a:t>
            </a:r>
            <a:r>
              <a:rPr lang="en-US" sz="2000" b="1" dirty="0" err="1"/>
              <a:t>относятся</a:t>
            </a:r>
            <a:r>
              <a:rPr lang="en-US" sz="2000" b="1" dirty="0"/>
              <a:t> </a:t>
            </a:r>
            <a:r>
              <a:rPr lang="en-US" sz="2000" b="1" dirty="0" err="1" smtClean="0"/>
              <a:t>следующие</a:t>
            </a:r>
            <a:r>
              <a:rPr lang="ru-RU" sz="2000" b="1" dirty="0" smtClean="0"/>
              <a:t>:</a:t>
            </a:r>
            <a:endParaRPr lang="ru-RU" sz="2000" b="1" dirty="0"/>
          </a:p>
        </p:txBody>
      </p:sp>
      <p:pic>
        <p:nvPicPr>
          <p:cNvPr id="5" name="Рисунок 4" descr="Изображение выглядит как электрон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42252E8D-B018-494C-A70E-3C1C2141F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12884"/>
            <a:ext cx="3733577" cy="1400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AFA568F-0534-4EE4-9F91-A9686662D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33" y="2636912"/>
            <a:ext cx="3840427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Изображение выглядит как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D9307AE1-688B-4E95-B445-BBD9477DE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93096"/>
            <a:ext cx="3750169" cy="1406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Изображение выглядит как стол, чашка, внутренний,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AA4CC94-8916-4EDA-90C8-F3262A1121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33" y="5189130"/>
            <a:ext cx="3899271" cy="1462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608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827584" y="188640"/>
            <a:ext cx="6923856" cy="504056"/>
          </a:xfrm>
        </p:spPr>
        <p:txBody>
          <a:bodyPr/>
          <a:lstStyle/>
          <a:p>
            <a:r>
              <a:rPr lang="ru-RU" sz="3600" b="1" dirty="0"/>
              <a:t>Влияние </a:t>
            </a:r>
            <a:r>
              <a:rPr lang="ru-RU" sz="3600" b="1" dirty="0" err="1"/>
              <a:t>вейпа</a:t>
            </a:r>
            <a:r>
              <a:rPr lang="ru-RU" sz="3600" b="1" dirty="0"/>
              <a:t> на организм </a:t>
            </a:r>
            <a:r>
              <a:rPr lang="ru-RU" sz="3600" b="1" dirty="0" smtClean="0"/>
              <a:t>человека.</a:t>
            </a:r>
            <a:endParaRPr lang="ru-RU" sz="3600" b="1" dirty="0"/>
          </a:p>
          <a:p>
            <a:pPr>
              <a:lnSpc>
                <a:spcPct val="80000"/>
              </a:lnSpc>
            </a:pPr>
            <a:endParaRPr lang="ru-RU" b="1" dirty="0" smtClean="0">
              <a:latin typeface="Arial" charset="0"/>
            </a:endParaRPr>
          </a:p>
        </p:txBody>
      </p:sp>
      <p:pic>
        <p:nvPicPr>
          <p:cNvPr id="10" name="Picture 2" descr="http://ok-smoke.ru/wp-content/uploads/vred_electronnyh_siga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7831">
            <a:off x="7055106" y="597770"/>
            <a:ext cx="1931794" cy="1931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527693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 безопасность электронных сигарет верят только те, кто не вникает в суть их работы и не задумывается о химическом составе веществ, которые вдыхаются вместе с паром. На самом деле, вреда от данного способа курения намного больше, чем пользы.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3140968"/>
            <a:ext cx="79928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Пропаганда безвредности, которая доступна по запросам в интернете «о </a:t>
            </a:r>
            <a:r>
              <a:rPr lang="ru-RU" b="1" dirty="0" err="1"/>
              <a:t>вейпинге</a:t>
            </a:r>
            <a:r>
              <a:rPr lang="ru-RU" b="1" dirty="0"/>
              <a:t>, </a:t>
            </a:r>
            <a:r>
              <a:rPr lang="ru-RU" b="1" dirty="0" err="1"/>
              <a:t>вейпить</a:t>
            </a:r>
            <a:r>
              <a:rPr lang="ru-RU" b="1" dirty="0"/>
              <a:t>, </a:t>
            </a:r>
            <a:r>
              <a:rPr lang="ru-RU" b="1" dirty="0" err="1"/>
              <a:t>вейпинг</a:t>
            </a:r>
            <a:r>
              <a:rPr lang="ru-RU" b="1" dirty="0"/>
              <a:t>» или «</a:t>
            </a:r>
            <a:r>
              <a:rPr lang="ru-RU" b="1" dirty="0" err="1"/>
              <a:t>вейпинг</a:t>
            </a:r>
            <a:r>
              <a:rPr lang="ru-RU" b="1" dirty="0"/>
              <a:t> вред и польза», с каждым годом всё больше подвергается критике.  </a:t>
            </a:r>
            <a:endParaRPr lang="ru-RU" b="1" dirty="0" smtClean="0"/>
          </a:p>
          <a:p>
            <a:pPr algn="just"/>
            <a:r>
              <a:rPr lang="ru-RU" b="1" dirty="0" smtClean="0"/>
              <a:t>Так</a:t>
            </a:r>
            <a:r>
              <a:rPr lang="ru-RU" b="1" dirty="0"/>
              <a:t>, в Японии группа исследователей обнаружила в паре из электронных сигарет высокое содержание вредоносного </a:t>
            </a:r>
            <a:r>
              <a:rPr lang="ru-RU" b="1" dirty="0">
                <a:solidFill>
                  <a:srgbClr val="FF0000"/>
                </a:solidFill>
              </a:rPr>
              <a:t>формальдегида. </a:t>
            </a:r>
            <a:r>
              <a:rPr lang="ru-RU" b="1" dirty="0"/>
              <a:t>Ученые утверждают, что формальдегид может стать причиной смерти при употреблении в большой дозировке.  Также формальдегид был внесён в список опасных канцерогенных веществ. </a:t>
            </a:r>
            <a:endParaRPr lang="ru-RU" b="1" dirty="0" smtClean="0"/>
          </a:p>
          <a:p>
            <a:pPr algn="just"/>
            <a:r>
              <a:rPr lang="ru-RU" b="1" dirty="0" smtClean="0"/>
              <a:t> </a:t>
            </a:r>
            <a:r>
              <a:rPr lang="ru-RU" b="1" dirty="0"/>
              <a:t>Исследователи раковых образований связывают формальдегид с учащёнными случаями онкологических заболеваний носоглотки. Из данных исследований вытекает вывод </a:t>
            </a:r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вейпинг</a:t>
            </a:r>
            <a:r>
              <a:rPr lang="ru-RU" b="1" dirty="0">
                <a:solidFill>
                  <a:srgbClr val="FF0000"/>
                </a:solidFill>
              </a:rPr>
              <a:t> вызывает рак».  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48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бутылка, внутренний, стол, прилав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00D8CE3-0B9C-4A69-9385-EDCCBBE0D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37112"/>
            <a:ext cx="396844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43608" y="260648"/>
            <a:ext cx="69847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Заправочная </a:t>
            </a:r>
            <a:r>
              <a:rPr lang="ru-RU" b="1" dirty="0" smtClean="0"/>
              <a:t>жидкость и </a:t>
            </a:r>
            <a:r>
              <a:rPr lang="ru-RU" b="1" dirty="0" smtClean="0"/>
              <a:t>её </a:t>
            </a:r>
            <a:r>
              <a:rPr lang="ru-RU" b="1" dirty="0" smtClean="0"/>
              <a:t>вред:</a:t>
            </a:r>
          </a:p>
          <a:p>
            <a:pPr marL="342900" indent="-342900" algn="just"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</a:rPr>
              <a:t>Глицерин </a:t>
            </a:r>
            <a:r>
              <a:rPr lang="ru-RU" b="1" dirty="0"/>
              <a:t>– вызывает ощущение сухости во рту. Может стать причиной ухудшения работы кровеносных сосудов и нарушения кровообращения. Создаёт благоприятную среду для развития бактерий. </a:t>
            </a:r>
          </a:p>
          <a:p>
            <a:pPr marL="342900" indent="-342900" algn="just"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Никотин </a:t>
            </a:r>
            <a:r>
              <a:rPr lang="ru-RU" b="1" dirty="0"/>
              <a:t>синтетического происхождения – приносит вред работе организма в целом. Негативно сказывается на состоянии нервной системы, ухудшает зрение, нарушает работу органов </a:t>
            </a:r>
            <a:r>
              <a:rPr lang="ru-RU" b="1" dirty="0" smtClean="0"/>
              <a:t>пищеварения.</a:t>
            </a:r>
          </a:p>
          <a:p>
            <a:pPr marL="342900" indent="-342900" algn="just">
              <a:buFontTx/>
              <a:buChar char="-"/>
            </a:pPr>
            <a:r>
              <a:rPr lang="ru-RU" b="1" dirty="0" err="1" smtClean="0">
                <a:solidFill>
                  <a:srgbClr val="FF0000"/>
                </a:solidFill>
              </a:rPr>
              <a:t>Пропиленгликоль</a:t>
            </a:r>
            <a:r>
              <a:rPr lang="ru-RU" b="1" dirty="0" smtClean="0"/>
              <a:t> </a:t>
            </a:r>
            <a:r>
              <a:rPr lang="ru-RU" b="1" dirty="0"/>
              <a:t>– сильный аллерген, который может спровоцировать кожную сыпь, заложенность носа, слезотечение и т. д.  </a:t>
            </a:r>
          </a:p>
          <a:p>
            <a:pPr marL="342900" indent="-342900" algn="just"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</a:rPr>
              <a:t>Ароматические </a:t>
            </a:r>
            <a:r>
              <a:rPr lang="ru-RU" b="1" dirty="0">
                <a:solidFill>
                  <a:srgbClr val="FF0000"/>
                </a:solidFill>
              </a:rPr>
              <a:t>добавки </a:t>
            </a:r>
            <a:r>
              <a:rPr lang="ru-RU" b="1" dirty="0"/>
              <a:t>– ускоряют всасывание никотина в кровь, тем самым причиняя больший вред здоровью.</a:t>
            </a:r>
          </a:p>
        </p:txBody>
      </p:sp>
    </p:spTree>
    <p:extLst>
      <p:ext uri="{BB962C8B-B14F-4D97-AF65-F5344CB8AC3E}">
        <p14:creationId xmlns:p14="http://schemas.microsoft.com/office/powerpoint/2010/main" val="40661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«Судовой журнал»">
  <a:themeElements>
    <a:clrScheme name="Шаблон оформления «Судовой журнал»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CAA966"/>
      </a:hlink>
      <a:folHlink>
        <a:srgbClr val="969696"/>
      </a:folHlink>
    </a:clrScheme>
    <a:fontScheme name="Шаблон оформления «Судовой журнал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Судовой журнал» 1">
        <a:dk1>
          <a:srgbClr val="000000"/>
        </a:dk1>
        <a:lt1>
          <a:srgbClr val="A7947B"/>
        </a:lt1>
        <a:dk2>
          <a:srgbClr val="FFFFFF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удовой журнал»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удовой журнал»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удовой журнал»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C25422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B04B1E"/>
        </a:accent6>
        <a:hlink>
          <a:srgbClr val="8488A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837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Wingdings</vt:lpstr>
      <vt:lpstr>Wingdings 3</vt:lpstr>
      <vt:lpstr>Шаблон оформления «Судовой журнал»</vt:lpstr>
      <vt:lpstr>ГБПОУ НСО  «Искитимский центр профессионального образования»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«Школа №45 с углубленным изучением отдельных предметов» городского округа город Уфа РБ</dc:title>
  <dc:creator>Натали</dc:creator>
  <cp:lastModifiedBy>Пользователь</cp:lastModifiedBy>
  <cp:revision>31</cp:revision>
  <dcterms:modified xsi:type="dcterms:W3CDTF">2019-11-14T08:43:45Z</dcterms:modified>
</cp:coreProperties>
</file>