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168" y="-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E645A6-E5E1-41F0-9042-FFB4E3E83517}" type="datetimeFigureOut">
              <a:rPr lang="ru-RU" smtClean="0"/>
              <a:t>16.06.2022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C022ED-EF97-40E5-83D5-C40F1AD541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5716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4A3668-E621-4279-B564-E4C0F0CF9E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4D4B15C-5144-4E49-B344-E3101C7B73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D701BA8-1F88-43FA-BCC6-60EA8ADF3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F48C5-E319-41F3-91D7-E09BCC6FCD0C}" type="datetimeFigureOut">
              <a:rPr lang="ru-RU" smtClean="0"/>
              <a:t>16.06.2022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0A589F9-7336-4D98-A9F9-F75453383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7608ACF-E3B6-48B9-85EA-75827650A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27BCF-EE73-4951-84C9-0F894B00DA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2587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DCF157-9AD8-44D1-B428-E5485788B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2003707-FEE6-4CEF-B258-D11D02E90E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96F8399-9513-491B-BB8A-A4D54FE8C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F48C5-E319-41F3-91D7-E09BCC6FCD0C}" type="datetimeFigureOut">
              <a:rPr lang="ru-RU" smtClean="0"/>
              <a:t>16.06.2022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B996546-5578-4F37-8AD8-8B8E66B62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3AA7B20-2E03-4A80-A964-6FCD7561B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27BCF-EE73-4951-84C9-0F894B00DA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2645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4D1DC61-C3B4-41D1-B528-BBDAC23597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DA457DC-1C93-41CD-8E63-5BC24B385B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FFBFCB7-B466-4C9B-AE87-D55C2ADE7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F48C5-E319-41F3-91D7-E09BCC6FCD0C}" type="datetimeFigureOut">
              <a:rPr lang="ru-RU" smtClean="0"/>
              <a:t>16.06.2022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09FA67A-3AD7-4218-B34B-862001FB4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25C7D1A-8989-4CE4-87CA-17F133664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27BCF-EE73-4951-84C9-0F894B00DA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1096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816513-D88A-4C24-98B0-8DF0E21E2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36D667A-BE50-49BB-8DE8-581477D4A1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B6B0A53-8FEC-4A58-94E8-CE207C1FB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F48C5-E319-41F3-91D7-E09BCC6FCD0C}" type="datetimeFigureOut">
              <a:rPr lang="ru-RU" smtClean="0"/>
              <a:t>16.06.2022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28133F5-0E2D-4305-A1D9-CE68323F5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36443A9-94FC-4E13-BC81-8719C9D6F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27BCF-EE73-4951-84C9-0F894B00DA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0680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D154FA-AB2E-4897-8CDD-661AFFD03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B678633-8A41-48D6-9E60-90180DCEFE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1C74497-9121-4D7C-86B2-5DA271EFC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F48C5-E319-41F3-91D7-E09BCC6FCD0C}" type="datetimeFigureOut">
              <a:rPr lang="ru-RU" smtClean="0"/>
              <a:t>16.06.2022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13FF3A7-6896-4BD1-A581-687932C9B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7E7BBFB-09C8-42AB-9F7D-E2F9C2E8F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27BCF-EE73-4951-84C9-0F894B00DA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0704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43E8F1-A1D0-43BF-B591-AE44CA2D8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EC7A62D-43BA-4C7D-83BA-9D9E114245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BC2BD47-116A-4A2F-B1F9-BEA2FD84B6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9B7EAFA-7076-4BA8-A871-DB114682E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F48C5-E319-41F3-91D7-E09BCC6FCD0C}" type="datetimeFigureOut">
              <a:rPr lang="ru-RU" smtClean="0"/>
              <a:t>16.06.2022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F098880-DA80-42E9-B16B-CDFF105A2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1AF25BE-E710-49D8-865D-5958E297B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27BCF-EE73-4951-84C9-0F894B00DA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7105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DC8D8C-E239-43B4-9850-EC1074437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EB97452-3EA8-4321-B8DF-FC419B6207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BAC1FA0-46B8-4500-BE28-099FBBDA7C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E6868EF-5F3A-4F12-B0A2-78759E96A9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4849E4B-D1A0-4329-8567-F7D13EB77E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58D3AB7-7042-4FC8-B3CE-5DD3675D8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F48C5-E319-41F3-91D7-E09BCC6FCD0C}" type="datetimeFigureOut">
              <a:rPr lang="ru-RU" smtClean="0"/>
              <a:t>16.06.2022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882ACA2-B7BF-4585-A34B-2C794D493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FDBD8C4-8EAA-4EDB-A51D-B251CFF0F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27BCF-EE73-4951-84C9-0F894B00DA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5294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431BE8-666E-45A9-BDDB-2B0B79888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284258F-C2CF-4CC0-94F1-EF26CCD1B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F48C5-E319-41F3-91D7-E09BCC6FCD0C}" type="datetimeFigureOut">
              <a:rPr lang="ru-RU" smtClean="0"/>
              <a:t>16.06.2022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C433903-3FCD-4776-8FA1-8C0492AC1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8B3E8E5-F951-4F4B-8CD6-BF2962C41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27BCF-EE73-4951-84C9-0F894B00DA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9502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DD6DC67-F3F0-446F-8F3E-5A4F09E84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F48C5-E319-41F3-91D7-E09BCC6FCD0C}" type="datetimeFigureOut">
              <a:rPr lang="ru-RU" smtClean="0"/>
              <a:t>16.06.2022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501ABF4-F546-429E-89E5-BC9552261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2F4FEA5-5FA2-484E-A72A-4414BC776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27BCF-EE73-4951-84C9-0F894B00DA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3309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64896A-A6BF-4B73-896F-24563E106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3A96351-AA91-47D6-A50A-E81A0EBB64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91A2FF6-5FAE-4D8E-A431-8BADB4D923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E8B9AAB-D1A1-4583-8BAA-004415C22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F48C5-E319-41F3-91D7-E09BCC6FCD0C}" type="datetimeFigureOut">
              <a:rPr lang="ru-RU" smtClean="0"/>
              <a:t>16.06.2022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A81EE1E-51CE-4BBE-BBB3-A81F0BC72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D48EE1C-B5AF-4058-9CDC-97652878D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27BCF-EE73-4951-84C9-0F894B00DA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1281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5B4CA4-153B-4E12-96D5-8391F00F0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DDAE9F9-1DD1-463A-A2F2-1638282A9D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72772F1-0C14-4B3E-9683-A9191C10C1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EA59CFA-0198-453C-84F5-D0456FAF7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F48C5-E319-41F3-91D7-E09BCC6FCD0C}" type="datetimeFigureOut">
              <a:rPr lang="ru-RU" smtClean="0"/>
              <a:t>16.06.2022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3B10FCA-5F59-4C47-8673-1DADFCA8D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5831BB4-8B23-4EB6-BF61-0D7BB6503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27BCF-EE73-4951-84C9-0F894B00DA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2321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23D2E8-ABCE-4491-B977-4AC59A8C4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B58AB3E-3044-4757-BC1B-BC100C9996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F6B5F82-798F-4F56-AF12-37EA9E365D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F48C5-E319-41F3-91D7-E09BCC6FCD0C}" type="datetimeFigureOut">
              <a:rPr lang="ru-RU" smtClean="0"/>
              <a:t>16.06.2022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35825DA-65CD-47EC-B09E-9F58B70621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29F0718-8FCB-43F7-B8DD-0303490FD8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D27BCF-EE73-4951-84C9-0F894B00DA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716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21DD40-5F5B-4FB3-8284-9664710E4A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Актуальные подходы к организации проектной деятельности</a:t>
            </a:r>
            <a:br>
              <a:rPr lang="ru-RU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 студентами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7D8CE8B-D58A-4505-9FAA-0B46268893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51173" y="4397168"/>
            <a:ext cx="6457122" cy="1447040"/>
          </a:xfrm>
        </p:spPr>
        <p:txBody>
          <a:bodyPr/>
          <a:lstStyle/>
          <a:p>
            <a:pPr algn="l"/>
            <a:r>
              <a:rPr lang="ru-RU" b="1" dirty="0"/>
              <a:t>Смирнова Наталья Викторовна,</a:t>
            </a:r>
          </a:p>
          <a:p>
            <a:pPr algn="l"/>
            <a:r>
              <a:rPr lang="ru-RU" dirty="0" err="1"/>
              <a:t>к.п.н</a:t>
            </a:r>
            <a:r>
              <a:rPr lang="ru-RU" dirty="0"/>
              <a:t>., доцент кафедры теории и истории педагогики РГПУ им. А.И. Герцена</a:t>
            </a:r>
          </a:p>
        </p:txBody>
      </p:sp>
    </p:spTree>
    <p:extLst>
      <p:ext uri="{BB962C8B-B14F-4D97-AF65-F5344CB8AC3E}">
        <p14:creationId xmlns:p14="http://schemas.microsoft.com/office/powerpoint/2010/main" val="24698770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581498-7ECC-4D06-B56A-B812FF8E4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i="1" dirty="0"/>
              <a:t>Возможные цели включения студентов в проектную социально-значимую деятельность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DCAD874-C26C-45DA-AFD0-8D49132642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i="1" dirty="0"/>
              <a:t>Развитие  готовности молодых людей к оказанию помощи, проявлению действенной инициативы в решении  проблем людей и сообществ, нуждающихся в помощи и поддержке</a:t>
            </a:r>
          </a:p>
          <a:p>
            <a:r>
              <a:rPr lang="ru-RU" i="1" dirty="0"/>
              <a:t>Развитие и поддержка молодежных инициатив, направленных на улучшение качества жизни и  организацию добровольческого труда молодежи</a:t>
            </a:r>
          </a:p>
          <a:p>
            <a:r>
              <a:rPr lang="ru-RU" i="1" dirty="0"/>
              <a:t>Выявление и продвижение талантливой молодежи и использование продуктов ее инновационной деятельности</a:t>
            </a:r>
          </a:p>
          <a:p>
            <a:r>
              <a:rPr lang="ru-RU" i="1" dirty="0"/>
              <a:t>Обеспечение участия молодежи в процессе коллективного управления общественной жизнедеятельностью и в процессе самоуправления - собственной жизнедеятельностью</a:t>
            </a:r>
          </a:p>
          <a:p>
            <a:r>
              <a:rPr lang="ru-RU" i="1" dirty="0"/>
              <a:t>Развитие у молодых людей положительных навыков индивидуального и коллективного управления общественной жизнью</a:t>
            </a:r>
          </a:p>
          <a:p>
            <a:r>
              <a:rPr lang="ru-RU" i="1" dirty="0"/>
              <a:t>Вовлечение молодежи в общественно-политическую жизнь общества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44589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6DE214-CC86-431F-98F3-16CE159C2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/>
              <a:t>Эффект от реализации проектной деятельности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BE96EB0-2955-4F64-A98D-F7113565EA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/>
              <a:t>Социальный эффект</a:t>
            </a:r>
            <a:r>
              <a:rPr lang="ru-RU" dirty="0"/>
              <a:t>: повышение качества жизни молодых людей за счет их участия в процессе коллективного управления общественной жизнедеятельностью и в процессе самоуправления –  собственной жизнедеятельностью; самоорганизации и вовлечения в общественные практики, снижение степени неудовлетворенности качеством жизни, увеличение числа молодых людей, имеющих ясные представления о своем будущем. </a:t>
            </a:r>
          </a:p>
          <a:p>
            <a:r>
              <a:rPr lang="ru-RU" b="1" dirty="0"/>
              <a:t>Образовательный</a:t>
            </a:r>
            <a:r>
              <a:rPr lang="ru-RU" dirty="0"/>
              <a:t> эффект: появление наряду с формальными образовательными институтами системы неформального образования молодежи, которая ориентирована прежде всего на компетентностный, а не на академический результат, способствующая развитию положительных навыков индивидуального и коллективного управления общественной жизнью. </a:t>
            </a:r>
          </a:p>
          <a:p>
            <a:r>
              <a:rPr lang="ru-RU" b="1" dirty="0"/>
              <a:t>Экономический</a:t>
            </a:r>
            <a:r>
              <a:rPr lang="ru-RU" dirty="0"/>
              <a:t> эффект: снижение расходов на реабилитацию, </a:t>
            </a:r>
            <a:r>
              <a:rPr lang="ru-RU" dirty="0" err="1"/>
              <a:t>реадаптацию</a:t>
            </a:r>
            <a:r>
              <a:rPr lang="ru-RU" dirty="0"/>
              <a:t> и другие меры по смягчению последствий неправильно принятых молодыми людьми решений, повышение доли привлеченных внебюджетных средств.</a:t>
            </a:r>
          </a:p>
        </p:txBody>
      </p:sp>
    </p:spTree>
    <p:extLst>
      <p:ext uri="{BB962C8B-B14F-4D97-AF65-F5344CB8AC3E}">
        <p14:creationId xmlns:p14="http://schemas.microsoft.com/office/powerpoint/2010/main" val="23696714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8F03B90-D263-4D40-8D6B-06EAFD6B1E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8992" y="523599"/>
            <a:ext cx="10515600" cy="581756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/>
              <a:t>Результатом</a:t>
            </a:r>
            <a:r>
              <a:rPr lang="ru-RU" dirty="0"/>
              <a:t> вклада молодежи в социально-экономическое, общественно-политическое и социокультурное развитие страны является:</a:t>
            </a:r>
          </a:p>
          <a:p>
            <a:r>
              <a:rPr lang="ru-RU" b="1" dirty="0"/>
              <a:t>повышение</a:t>
            </a:r>
            <a:r>
              <a:rPr lang="ru-RU" dirty="0"/>
              <a:t> уровня самоорганизации и самоуправления молодежи в жизни общества;</a:t>
            </a:r>
          </a:p>
          <a:p>
            <a:r>
              <a:rPr lang="ru-RU" b="1" dirty="0"/>
              <a:t>создание</a:t>
            </a:r>
            <a:r>
              <a:rPr lang="ru-RU" dirty="0"/>
              <a:t> институтов, организующих общественные практики для молодых людей и реализующих программы подготовки молодежных лидеров;</a:t>
            </a:r>
          </a:p>
          <a:p>
            <a:r>
              <a:rPr lang="ru-RU" b="1" dirty="0"/>
              <a:t>увеличение</a:t>
            </a:r>
            <a:r>
              <a:rPr lang="ru-RU" dirty="0"/>
              <a:t> количества молодых людей до 25 лет, привлеченных к участию в общественной и общественно-политической жизни, вовлеченных  в деятельность органов самоуправления в различных сферах жизни общества; привлеченных к работе в исполнительных и представительных органах власти; к участию в выборах законодательных органов власти;</a:t>
            </a:r>
          </a:p>
          <a:p>
            <a:r>
              <a:rPr lang="ru-RU" b="1" dirty="0"/>
              <a:t>развитие</a:t>
            </a:r>
            <a:r>
              <a:rPr lang="ru-RU" dirty="0"/>
              <a:t> ключевых социальных компетентностей молодежи, участвующих в проектной, управленческой, исследовательской деятельности;</a:t>
            </a:r>
          </a:p>
          <a:p>
            <a:r>
              <a:rPr lang="ru-RU" b="1" dirty="0"/>
              <a:t>разработка</a:t>
            </a:r>
            <a:r>
              <a:rPr lang="ru-RU" dirty="0"/>
              <a:t> стандарта социальной компетентности молодого человека и оценки уровня ее развития;</a:t>
            </a:r>
          </a:p>
          <a:p>
            <a:r>
              <a:rPr lang="ru-RU" b="1" dirty="0"/>
              <a:t>разработка</a:t>
            </a:r>
            <a:r>
              <a:rPr lang="ru-RU" dirty="0"/>
              <a:t> оценки вклада социально активной молодежи (членов молодежных общественных организаций и объединений) в экономику страны;</a:t>
            </a:r>
          </a:p>
          <a:p>
            <a:r>
              <a:rPr lang="ru-RU" b="1" dirty="0"/>
              <a:t>увеличение</a:t>
            </a:r>
            <a:r>
              <a:rPr lang="ru-RU" dirty="0"/>
              <a:t> количества молодых людей в возрасте до 25 лет, включенных в международные проекты по подготовке лидеров молодежных общественных объединений и работу международных молодежных органов;</a:t>
            </a:r>
          </a:p>
          <a:p>
            <a:r>
              <a:rPr lang="ru-RU" b="1" dirty="0"/>
              <a:t>повышение</a:t>
            </a:r>
            <a:r>
              <a:rPr lang="ru-RU" dirty="0"/>
              <a:t> деловой, образовательной, электоральной активности молодежи;</a:t>
            </a:r>
          </a:p>
          <a:p>
            <a:r>
              <a:rPr lang="ru-RU" b="1" dirty="0"/>
              <a:t>увеличение</a:t>
            </a:r>
            <a:r>
              <a:rPr lang="ru-RU" dirty="0"/>
              <a:t> количества молодых людей, участвующих в выборах органов власти всех уровней.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8742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E6E4A0-A034-4D27-8FEA-6AE7BD70E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/>
              <a:t>Основные действия организатора воспитательной деятельности</a:t>
            </a:r>
            <a:endParaRPr lang="ru-RU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C556448-5D4B-4802-BEB8-5AB62BCA0E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dirty="0"/>
              <a:t>Знакомство с нормативно-правовыми документами по государственной молодежной политике в России.</a:t>
            </a:r>
          </a:p>
          <a:p>
            <a:pPr lvl="0"/>
            <a:r>
              <a:rPr lang="ru-RU" dirty="0"/>
              <a:t>Знакомство с основными понятиями по организации включения студентов в социально-значимую деятельность средствами метода проектов: социально-значимая деятельность, метод проектов, педагогическое проектирование.</a:t>
            </a:r>
          </a:p>
          <a:p>
            <a:pPr lvl="0"/>
            <a:r>
              <a:rPr lang="ru-RU" dirty="0"/>
              <a:t>Анализ проектов, представленных в стратегии государственной молодежной политике, направленных на включение студентов в социально-значимую деятельность и развитие их созидательной инициативы.</a:t>
            </a:r>
          </a:p>
          <a:p>
            <a:pPr lvl="0"/>
            <a:r>
              <a:rPr lang="ru-RU" dirty="0"/>
              <a:t>Поиск единомышленников среди преподавателей и сотрудников вуза, которые заинтересованы в решении этой проблемы, и могут оказать педагогическую поддержку и сопровождение включения студентов в социально-значимую деятельность.</a:t>
            </a:r>
          </a:p>
          <a:p>
            <a:pPr lvl="0"/>
            <a:r>
              <a:rPr lang="ru-RU" dirty="0"/>
              <a:t>Выявление социальных и личных проблем, значимых для студентов вуза, определение проектов государственной молодежной политике, в которые будут включены студенты.</a:t>
            </a:r>
          </a:p>
          <a:p>
            <a:pPr lvl="0"/>
            <a:r>
              <a:rPr lang="ru-RU" dirty="0"/>
              <a:t>Выявление студентов с лидерскими качествами – будущих разработчиков проектов на уровне факультета, вуза.</a:t>
            </a:r>
          </a:p>
        </p:txBody>
      </p:sp>
    </p:spTree>
    <p:extLst>
      <p:ext uri="{BB962C8B-B14F-4D97-AF65-F5344CB8AC3E}">
        <p14:creationId xmlns:p14="http://schemas.microsoft.com/office/powerpoint/2010/main" val="247962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F0748F-FCAC-41AB-BE74-5E8CEC99D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/>
              <a:t>Основные действия организатора воспитательной деятельности</a:t>
            </a:r>
            <a:endParaRPr lang="ru-RU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17497D0-36FA-4E25-A9CF-972B2DACAD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dirty="0"/>
              <a:t>Разработка проектов на разных уровнях – региональном, вузовском, факультетском – с учетов федеральных проектов.</a:t>
            </a:r>
          </a:p>
          <a:p>
            <a:pPr lvl="0"/>
            <a:r>
              <a:rPr lang="ru-RU" dirty="0"/>
              <a:t>Проектирование работы по реализации разработанных проектов на разных уровнях. </a:t>
            </a:r>
          </a:p>
          <a:p>
            <a:pPr lvl="0"/>
            <a:r>
              <a:rPr lang="ru-RU" dirty="0"/>
              <a:t>Включение студентов в реализацию разработанных проектов.</a:t>
            </a:r>
          </a:p>
          <a:p>
            <a:pPr lvl="0"/>
            <a:r>
              <a:rPr lang="ru-RU" dirty="0"/>
              <a:t> Составление программ и планов воспитательной работы на факультете или в вузе с учетом интересов и потребностей студентов, а также ресурсов, имеющихся в распоряжении организатора воспитательной деятельности.</a:t>
            </a:r>
          </a:p>
          <a:p>
            <a:pPr lvl="0"/>
            <a:r>
              <a:rPr lang="ru-RU" dirty="0"/>
              <a:t> Организация педагогического сопровождения деятельности  студентов по реализации проектов. </a:t>
            </a:r>
          </a:p>
          <a:p>
            <a:pPr lvl="0"/>
            <a:r>
              <a:rPr lang="ru-RU" dirty="0"/>
              <a:t> Создание методической копилки проектов и форм воспитательной деятельности со студентами.</a:t>
            </a:r>
          </a:p>
          <a:p>
            <a:r>
              <a:rPr lang="ru-RU" dirty="0"/>
              <a:t> Создание условий для появления и развития широкого спектра студенческих сообществ, деятельность которых направлена на реализацию актуальных проектов, основана на принципах самоорганизации и самодеятельности. </a:t>
            </a:r>
          </a:p>
        </p:txBody>
      </p:sp>
    </p:spTree>
    <p:extLst>
      <p:ext uri="{BB962C8B-B14F-4D97-AF65-F5344CB8AC3E}">
        <p14:creationId xmlns:p14="http://schemas.microsoft.com/office/powerpoint/2010/main" val="2314991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132254-0FD9-4FB9-9304-18A909058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i="1" dirty="0"/>
              <a:t>Социально-значимая деятельность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F9AF3F4-B413-4F48-BB2A-E4550CA0A4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Социально-значимая деятельность – это деятельность, направленная на личностно-ценностное восприятие, понимание и преобразование окружающей действительности с учетом социокультурных стратегий развития общества, способствующая социализации личности, развитию социальной активности, межличностному социальному взаимодействию и творческой самореализации.</a:t>
            </a:r>
          </a:p>
        </p:txBody>
      </p:sp>
    </p:spTree>
    <p:extLst>
      <p:ext uri="{BB962C8B-B14F-4D97-AF65-F5344CB8AC3E}">
        <p14:creationId xmlns:p14="http://schemas.microsoft.com/office/powerpoint/2010/main" val="2348109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4A55FB4-3382-4016-BB5E-DD8F82A6C2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1426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Характеристика социально значимой деятельности, которой могут заниматься студенты</a:t>
            </a:r>
            <a:endParaRPr lang="ru-RU" dirty="0"/>
          </a:p>
          <a:p>
            <a:pPr lvl="0"/>
            <a:r>
              <a:rPr lang="ru-RU" dirty="0"/>
              <a:t>Ориентирована на решение социально значимых проблем.</a:t>
            </a:r>
          </a:p>
          <a:p>
            <a:pPr lvl="0"/>
            <a:r>
              <a:rPr lang="ru-RU" dirty="0"/>
              <a:t>Значима для общества, определенной социальной группы, для конкретного человека.</a:t>
            </a:r>
          </a:p>
          <a:p>
            <a:pPr lvl="0"/>
            <a:r>
              <a:rPr lang="ru-RU" dirty="0"/>
              <a:t>Имеет четко выраженную профессиональную ориентированность.</a:t>
            </a:r>
          </a:p>
          <a:p>
            <a:pPr lvl="0"/>
            <a:r>
              <a:rPr lang="ru-RU" dirty="0"/>
              <a:t>Имеет позитивную, созидательную направленность.</a:t>
            </a:r>
          </a:p>
          <a:p>
            <a:pPr lvl="0"/>
            <a:r>
              <a:rPr lang="ru-RU" dirty="0"/>
              <a:t>Является средством развития и саморазвития студента.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2701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2DBDF41-4212-4253-8AF8-2AC0820494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Сферы решения проблем</a:t>
            </a:r>
            <a:endParaRPr lang="ru-RU" dirty="0"/>
          </a:p>
          <a:p>
            <a:pPr lvl="0"/>
            <a:r>
              <a:rPr lang="ru-RU" dirty="0"/>
              <a:t>Образование</a:t>
            </a:r>
            <a:endParaRPr lang="ru-RU" b="1" i="1" dirty="0"/>
          </a:p>
          <a:p>
            <a:pPr lvl="0"/>
            <a:r>
              <a:rPr lang="ru-RU" dirty="0"/>
              <a:t>Наука</a:t>
            </a:r>
          </a:p>
          <a:p>
            <a:pPr lvl="0"/>
            <a:r>
              <a:rPr lang="ru-RU" dirty="0"/>
              <a:t>Культура</a:t>
            </a:r>
          </a:p>
          <a:p>
            <a:pPr lvl="0"/>
            <a:r>
              <a:rPr lang="ru-RU" dirty="0"/>
              <a:t>Окружающая среда</a:t>
            </a:r>
          </a:p>
          <a:p>
            <a:pPr lvl="0"/>
            <a:r>
              <a:rPr lang="ru-RU" dirty="0"/>
              <a:t>Социально-бытовая сфера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7421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5FE4548-C1C6-4157-B533-F30E31EB9F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/>
              <a:t>Направления деятельности</a:t>
            </a:r>
            <a:endParaRPr lang="ru-RU" dirty="0"/>
          </a:p>
          <a:p>
            <a:pPr lvl="0"/>
            <a:r>
              <a:rPr lang="ru-RU" dirty="0"/>
              <a:t>Социально-педагогическое</a:t>
            </a:r>
          </a:p>
          <a:p>
            <a:pPr lvl="0"/>
            <a:r>
              <a:rPr lang="ru-RU" dirty="0"/>
              <a:t>Культурологическое</a:t>
            </a:r>
          </a:p>
          <a:p>
            <a:pPr lvl="0"/>
            <a:r>
              <a:rPr lang="ru-RU" dirty="0"/>
              <a:t>Художественно-эстетическое</a:t>
            </a:r>
          </a:p>
          <a:p>
            <a:pPr lvl="0"/>
            <a:r>
              <a:rPr lang="ru-RU" dirty="0"/>
              <a:t>Биолого-экологическое</a:t>
            </a:r>
          </a:p>
          <a:p>
            <a:pPr lvl="0"/>
            <a:r>
              <a:rPr lang="ru-RU" dirty="0"/>
              <a:t>Техническое</a:t>
            </a:r>
          </a:p>
          <a:p>
            <a:pPr lvl="0"/>
            <a:r>
              <a:rPr lang="ru-RU" dirty="0"/>
              <a:t>Туристско-краеведческое</a:t>
            </a:r>
          </a:p>
          <a:p>
            <a:pPr lvl="0"/>
            <a:r>
              <a:rPr lang="ru-RU" dirty="0"/>
              <a:t>Спортивное</a:t>
            </a:r>
          </a:p>
          <a:p>
            <a:pPr lvl="0"/>
            <a:r>
              <a:rPr lang="ru-RU" dirty="0"/>
              <a:t>Информационное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4881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C27E21F-4C71-46D6-808A-946357425B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41042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/>
              <a:t>Социальные партнеры</a:t>
            </a:r>
            <a:endParaRPr lang="ru-RU" dirty="0"/>
          </a:p>
          <a:p>
            <a:pPr lvl="0"/>
            <a:r>
              <a:rPr lang="ru-RU" dirty="0"/>
              <a:t>Детские и молодежные организации</a:t>
            </a:r>
          </a:p>
          <a:p>
            <a:pPr lvl="0"/>
            <a:r>
              <a:rPr lang="ru-RU" dirty="0"/>
              <a:t>Базовые и подшефные учреждениями</a:t>
            </a:r>
          </a:p>
          <a:p>
            <a:pPr lvl="0"/>
            <a:r>
              <a:rPr lang="ru-RU" dirty="0"/>
              <a:t>Предприятия,</a:t>
            </a:r>
          </a:p>
          <a:p>
            <a:pPr lvl="0"/>
            <a:r>
              <a:rPr lang="ru-RU" dirty="0"/>
              <a:t>Учебные заведения</a:t>
            </a:r>
          </a:p>
          <a:p>
            <a:pPr lvl="0"/>
            <a:r>
              <a:rPr lang="ru-RU" dirty="0"/>
              <a:t>Учреждения культуры</a:t>
            </a:r>
          </a:p>
          <a:p>
            <a:pPr lvl="0"/>
            <a:r>
              <a:rPr lang="ru-RU" dirty="0"/>
              <a:t>Общественные организации</a:t>
            </a:r>
          </a:p>
          <a:p>
            <a:pPr lvl="0"/>
            <a:r>
              <a:rPr lang="ru-RU" dirty="0"/>
              <a:t>Государственные учреждения</a:t>
            </a:r>
          </a:p>
          <a:p>
            <a:pPr lvl="0"/>
            <a:r>
              <a:rPr lang="ru-RU" dirty="0"/>
              <a:t>Органы местного самоуправления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0383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9F5E99E-EDEB-4474-9482-8EC791B6A3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/>
              <a:t>Профессиональное содействие студенту в социально-значимой деятельности</a:t>
            </a:r>
            <a:endParaRPr lang="ru-RU" dirty="0"/>
          </a:p>
          <a:p>
            <a:pPr lvl="0"/>
            <a:r>
              <a:rPr lang="ru-RU" dirty="0"/>
              <a:t>Информационное обеспечение</a:t>
            </a:r>
          </a:p>
          <a:p>
            <a:pPr lvl="0"/>
            <a:r>
              <a:rPr lang="ru-RU" dirty="0"/>
              <a:t>Научно-методическая помощь</a:t>
            </a:r>
          </a:p>
          <a:p>
            <a:pPr lvl="0"/>
            <a:r>
              <a:rPr lang="ru-RU" dirty="0"/>
              <a:t>Организационная помощь</a:t>
            </a:r>
          </a:p>
          <a:p>
            <a:pPr lvl="0"/>
            <a:r>
              <a:rPr lang="ru-RU" dirty="0"/>
              <a:t>Педагогическая поддержка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74838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815</Words>
  <Application>Microsoft Office PowerPoint</Application>
  <PresentationFormat>Широкоэкранный</PresentationFormat>
  <Paragraphs>76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Тема Office</vt:lpstr>
      <vt:lpstr>Актуальные подходы к организации проектной деятельности со студентами</vt:lpstr>
      <vt:lpstr>Основные действия организатора воспитательной деятельности</vt:lpstr>
      <vt:lpstr>Основные действия организатора воспитательной деятельности</vt:lpstr>
      <vt:lpstr>Социально-значимая деятельность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Возможные цели включения студентов в проектную социально-значимую деятельность</vt:lpstr>
      <vt:lpstr>Эффект от реализации проектной деятельности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Актуальные подходы к организации проектной деятельности со студентами</dc:title>
  <dc:creator>Наталья Смирнова</dc:creator>
  <cp:lastModifiedBy>Наталья Смирнова</cp:lastModifiedBy>
  <cp:revision>9</cp:revision>
  <dcterms:created xsi:type="dcterms:W3CDTF">2022-06-15T18:38:06Z</dcterms:created>
  <dcterms:modified xsi:type="dcterms:W3CDTF">2022-06-16T08:29:01Z</dcterms:modified>
</cp:coreProperties>
</file>