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101" d="100"/>
          <a:sy n="101" d="100"/>
        </p:scale>
        <p:origin x="144" y="7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3999" y="1122363"/>
            <a:ext cx="9144000" cy="2387599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4"/>
            <a:ext cx="2628900" cy="581183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199" y="365124"/>
            <a:ext cx="7734299" cy="581183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49" y="1709737"/>
            <a:ext cx="10515600" cy="2852736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199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7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7" y="1681162"/>
            <a:ext cx="5157786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7" y="2505073"/>
            <a:ext cx="5157786" cy="368458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3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7" y="987424"/>
            <a:ext cx="6172200" cy="4873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7" y="987424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9" y="365124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199" y="18256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199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B8C902-87DA-4BBA-9AF0-1DA93084AB3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599" y="6356349"/>
            <a:ext cx="41148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1F5A3E-EE64-4EBB-8978-3B83972D5DA6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1456936" name="Группа 7"/>
          <p:cNvGrpSpPr/>
          <p:nvPr/>
        </p:nvGrpSpPr>
        <p:grpSpPr bwMode="auto">
          <a:xfrm>
            <a:off x="0" y="0"/>
            <a:ext cx="12191997" cy="6858000"/>
            <a:chOff x="0" y="0"/>
            <a:chExt cx="12191997" cy="6858000"/>
          </a:xfrm>
        </p:grpSpPr>
        <p:sp>
          <p:nvSpPr>
            <p:cNvPr id="264318045" name="Прямоугольник 15"/>
            <p:cNvSpPr/>
            <p:nvPr/>
          </p:nvSpPr>
          <p:spPr bwMode="auto">
            <a:xfrm>
              <a:off x="0" y="0"/>
              <a:ext cx="12191997" cy="6858000"/>
            </a:xfrm>
            <a:prstGeom prst="rect">
              <a:avLst/>
            </a:prstGeom>
            <a:gradFill>
              <a:gsLst>
                <a:gs pos="0">
                  <a:srgbClr val="ECE1FA"/>
                </a:gs>
                <a:gs pos="17000">
                  <a:srgbClr val="ECE1FA"/>
                </a:gs>
                <a:gs pos="62000">
                  <a:srgbClr val="DBC8F0"/>
                </a:gs>
                <a:gs pos="97000">
                  <a:srgbClr val="CEB0ED"/>
                </a:gs>
                <a:gs pos="100000">
                  <a:srgbClr val="905BD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2078257110" name="Рисунок 64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1099061" y="268048"/>
              <a:ext cx="736587" cy="906996"/>
            </a:xfrm>
            <a:prstGeom prst="rect">
              <a:avLst/>
            </a:prstGeom>
          </p:spPr>
        </p:pic>
        <p:pic>
          <p:nvPicPr>
            <p:cNvPr id="16688609" name="Рисунок 2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370790" y="5911717"/>
              <a:ext cx="1619451" cy="588013"/>
            </a:xfrm>
            <a:prstGeom prst="rect">
              <a:avLst/>
            </a:prstGeom>
          </p:spPr>
        </p:pic>
      </p:grpSp>
      <p:sp>
        <p:nvSpPr>
          <p:cNvPr id="663894104" name="Прямоугольник 60"/>
          <p:cNvSpPr/>
          <p:nvPr/>
        </p:nvSpPr>
        <p:spPr bwMode="auto">
          <a:xfrm>
            <a:off x="9171955" y="2992374"/>
            <a:ext cx="146979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232847599" name="TextBox 1701240566"/>
          <p:cNvSpPr txBox="1"/>
          <p:nvPr/>
        </p:nvSpPr>
        <p:spPr bwMode="auto">
          <a:xfrm>
            <a:off x="725846" y="1938746"/>
            <a:ext cx="100120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166996727" name="TextBox 20"/>
          <p:cNvSpPr txBox="1"/>
          <p:nvPr/>
        </p:nvSpPr>
        <p:spPr bwMode="auto">
          <a:xfrm>
            <a:off x="272007" y="4742707"/>
            <a:ext cx="1884387" cy="39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sz="2000">
              <a:solidFill>
                <a:srgbClr val="0070C0"/>
              </a:solidFill>
            </a:endParaRPr>
          </a:p>
        </p:txBody>
      </p:sp>
      <p:sp>
        <p:nvSpPr>
          <p:cNvPr id="612857152" name="TextBox 6"/>
          <p:cNvSpPr txBox="1"/>
          <p:nvPr/>
        </p:nvSpPr>
        <p:spPr bwMode="auto">
          <a:xfrm flipH="0" flipV="0">
            <a:off x="3359966" y="4971487"/>
            <a:ext cx="4854622" cy="457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Малина Светлана Сергеевна,</a:t>
            </a:r>
            <a:endParaRPr/>
          </a:p>
        </p:txBody>
      </p:sp>
      <p:sp>
        <p:nvSpPr>
          <p:cNvPr id="754020342" name="TextBox 5"/>
          <p:cNvSpPr txBox="1"/>
          <p:nvPr/>
        </p:nvSpPr>
        <p:spPr bwMode="auto">
          <a:xfrm flipH="0" flipV="0">
            <a:off x="1554125" y="5554190"/>
            <a:ext cx="8161768" cy="100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заместитель министра </a:t>
            </a: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образования </a:t>
            </a: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Новосибирской области</a:t>
            </a: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  <a:p>
            <a:pPr>
              <a:defRPr/>
            </a:pP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  <a:p>
            <a:pPr algn="ctr">
              <a:defRPr/>
            </a:pPr>
            <a:r>
              <a:rPr lang="ru-RU" sz="2000" b="0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июль 2026</a:t>
            </a: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</p:txBody>
      </p:sp>
      <p:sp>
        <p:nvSpPr>
          <p:cNvPr id="565943921" name="TextBox 10"/>
          <p:cNvSpPr txBox="1"/>
          <p:nvPr/>
        </p:nvSpPr>
        <p:spPr bwMode="auto">
          <a:xfrm flipH="0" flipV="0">
            <a:off x="1655848" y="893676"/>
            <a:ext cx="7668562" cy="3749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О реализации алгоритма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получения сертификата БПС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и поступления в вуз/колледж</a:t>
            </a:r>
            <a:endParaRPr sz="48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48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69653997" name="Группа 7"/>
          <p:cNvGrpSpPr/>
          <p:nvPr/>
        </p:nvGrpSpPr>
        <p:grpSpPr bwMode="auto">
          <a:xfrm>
            <a:off x="0" y="0"/>
            <a:ext cx="12191997" cy="6858000"/>
            <a:chOff x="0" y="0"/>
            <a:chExt cx="12191997" cy="6858000"/>
          </a:xfrm>
        </p:grpSpPr>
        <p:sp>
          <p:nvSpPr>
            <p:cNvPr id="1765947693" name="Прямоугольник 15"/>
            <p:cNvSpPr/>
            <p:nvPr/>
          </p:nvSpPr>
          <p:spPr bwMode="auto">
            <a:xfrm>
              <a:off x="0" y="0"/>
              <a:ext cx="12191998" cy="6858000"/>
            </a:xfrm>
            <a:prstGeom prst="rect">
              <a:avLst/>
            </a:prstGeom>
            <a:gradFill>
              <a:gsLst>
                <a:gs pos="0">
                  <a:srgbClr val="ECE1FA"/>
                </a:gs>
                <a:gs pos="17000">
                  <a:srgbClr val="ECE1FA"/>
                </a:gs>
                <a:gs pos="62000">
                  <a:srgbClr val="DBC8F0"/>
                </a:gs>
                <a:gs pos="97000">
                  <a:srgbClr val="CEB0ED"/>
                </a:gs>
                <a:gs pos="100000">
                  <a:srgbClr val="905BD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2076239446" name="Рисунок 64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1099061" y="268048"/>
              <a:ext cx="736587" cy="906997"/>
            </a:xfrm>
            <a:prstGeom prst="rect">
              <a:avLst/>
            </a:prstGeom>
          </p:spPr>
        </p:pic>
        <p:pic>
          <p:nvPicPr>
            <p:cNvPr id="158218275" name="Рисунок 2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370790" y="6134548"/>
              <a:ext cx="1619452" cy="588014"/>
            </a:xfrm>
            <a:prstGeom prst="rect">
              <a:avLst/>
            </a:prstGeom>
          </p:spPr>
        </p:pic>
      </p:grpSp>
      <p:sp>
        <p:nvSpPr>
          <p:cNvPr id="432238979" name="Прямоугольник 60"/>
          <p:cNvSpPr/>
          <p:nvPr/>
        </p:nvSpPr>
        <p:spPr bwMode="auto">
          <a:xfrm>
            <a:off x="9171955" y="2992374"/>
            <a:ext cx="146979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96704556" name="TextBox 1701240566"/>
          <p:cNvSpPr txBox="1"/>
          <p:nvPr/>
        </p:nvSpPr>
        <p:spPr bwMode="auto">
          <a:xfrm>
            <a:off x="725846" y="1938746"/>
            <a:ext cx="100120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515267972" name="TextBox 20"/>
          <p:cNvSpPr txBox="1"/>
          <p:nvPr/>
        </p:nvSpPr>
        <p:spPr bwMode="auto">
          <a:xfrm>
            <a:off x="272007" y="4742707"/>
            <a:ext cx="1884387" cy="39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sz="2000">
              <a:solidFill>
                <a:srgbClr val="0070C0"/>
              </a:solidFill>
            </a:endParaRPr>
          </a:p>
        </p:txBody>
      </p:sp>
      <p:sp>
        <p:nvSpPr>
          <p:cNvPr id="616434096" name=""/>
          <p:cNvSpPr txBox="1"/>
          <p:nvPr/>
        </p:nvSpPr>
        <p:spPr bwMode="auto">
          <a:xfrm flipH="0" flipV="0">
            <a:off x="1214200" y="111168"/>
            <a:ext cx="9416140" cy="12805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Шаг 1.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Руководители органов управления образованием муниципальных районов и городских округов</a:t>
            </a:r>
            <a:endParaRPr sz="2600" b="1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600" b="1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47593742" name=""/>
          <p:cNvSpPr txBox="1"/>
          <p:nvPr/>
        </p:nvSpPr>
        <p:spPr bwMode="auto">
          <a:xfrm flipH="0" flipV="0">
            <a:off x="4643227" y="1684108"/>
            <a:ext cx="7096487" cy="44504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394023" marR="0" indent="-39402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формируют списки выпускников мужского пола старше 18 лет и тех, кому до декабря 2026 года исполнится 18 лет, не сдавших ЕГЭ, или сдавших ЕГЭ на низкие баллы (далее – абитуриенты);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marL="371994" marR="0" indent="-371994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доводят информацию до абитуриентов о возможности приоритетного зачисления в вуз или колледж на безвозмездной основе;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marL="371994" marR="0" indent="-371994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выдают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С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ертификат БПС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на обучение в вуз или колледж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  <p:pic>
        <p:nvPicPr>
          <p:cNvPr id="980106842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330491" y="1350144"/>
            <a:ext cx="3912293" cy="53724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476585301" name="Группа 7"/>
          <p:cNvGrpSpPr/>
          <p:nvPr/>
        </p:nvGrpSpPr>
        <p:grpSpPr bwMode="auto">
          <a:xfrm>
            <a:off x="0" y="0"/>
            <a:ext cx="12191997" cy="6858000"/>
            <a:chOff x="0" y="0"/>
            <a:chExt cx="12191997" cy="6858000"/>
          </a:xfrm>
        </p:grpSpPr>
        <p:sp>
          <p:nvSpPr>
            <p:cNvPr id="1388759224" name="Прямоугольник 15"/>
            <p:cNvSpPr/>
            <p:nvPr/>
          </p:nvSpPr>
          <p:spPr bwMode="auto">
            <a:xfrm>
              <a:off x="0" y="0"/>
              <a:ext cx="12191997" cy="6858000"/>
            </a:xfrm>
            <a:prstGeom prst="rect">
              <a:avLst/>
            </a:prstGeom>
            <a:gradFill>
              <a:gsLst>
                <a:gs pos="0">
                  <a:srgbClr val="ECE1FA"/>
                </a:gs>
                <a:gs pos="17000">
                  <a:srgbClr val="ECE1FA"/>
                </a:gs>
                <a:gs pos="62000">
                  <a:srgbClr val="DBC8F0"/>
                </a:gs>
                <a:gs pos="97000">
                  <a:srgbClr val="CEB0ED"/>
                </a:gs>
                <a:gs pos="100000">
                  <a:srgbClr val="905BD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698105681" name="Рисунок 64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1367240" y="103799"/>
              <a:ext cx="736587" cy="906996"/>
            </a:xfrm>
            <a:prstGeom prst="rect">
              <a:avLst/>
            </a:prstGeom>
          </p:spPr>
        </p:pic>
        <p:pic>
          <p:nvPicPr>
            <p:cNvPr id="594325578" name="Рисунок 2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370790" y="5911717"/>
              <a:ext cx="1619451" cy="588013"/>
            </a:xfrm>
            <a:prstGeom prst="rect">
              <a:avLst/>
            </a:prstGeom>
          </p:spPr>
        </p:pic>
      </p:grpSp>
      <p:sp>
        <p:nvSpPr>
          <p:cNvPr id="388361673" name="Прямоугольник 60"/>
          <p:cNvSpPr/>
          <p:nvPr/>
        </p:nvSpPr>
        <p:spPr bwMode="auto">
          <a:xfrm>
            <a:off x="9171955" y="2992374"/>
            <a:ext cx="146979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112872832" name="TextBox 1701240566"/>
          <p:cNvSpPr txBox="1"/>
          <p:nvPr/>
        </p:nvSpPr>
        <p:spPr bwMode="auto">
          <a:xfrm>
            <a:off x="725846" y="1938746"/>
            <a:ext cx="100120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655894127" name="TextBox 20"/>
          <p:cNvSpPr txBox="1"/>
          <p:nvPr/>
        </p:nvSpPr>
        <p:spPr bwMode="auto">
          <a:xfrm>
            <a:off x="272007" y="4742707"/>
            <a:ext cx="1884387" cy="39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sz="2000">
              <a:solidFill>
                <a:srgbClr val="0070C0"/>
              </a:solidFill>
            </a:endParaRPr>
          </a:p>
        </p:txBody>
      </p:sp>
      <p:sp>
        <p:nvSpPr>
          <p:cNvPr id="1910674935" name=""/>
          <p:cNvSpPr txBox="1"/>
          <p:nvPr/>
        </p:nvSpPr>
        <p:spPr bwMode="auto">
          <a:xfrm flipH="0" flipV="0">
            <a:off x="409310" y="213594"/>
            <a:ext cx="10801566" cy="488039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С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ертификат БПС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для обучения в ву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зе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/колледже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  <p:sp>
        <p:nvSpPr>
          <p:cNvPr id="1383909856" name=""/>
          <p:cNvSpPr txBox="1"/>
          <p:nvPr/>
        </p:nvSpPr>
        <p:spPr bwMode="auto">
          <a:xfrm flipH="0" flipV="0">
            <a:off x="409310" y="3175434"/>
            <a:ext cx="10858086" cy="3383639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1.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Подача заявления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на поступление.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2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2.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Заключение контракта в войска БПС на Пункте отбора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2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3.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Получение гарантий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от вуза.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2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4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Зачисление в вуз и оформление академического отпуска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2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5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Служба в войсках БПС (1 год)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2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6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. 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Восстановление после окончания службы.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50603358" name=""/>
          <p:cNvSpPr txBox="1"/>
          <p:nvPr/>
        </p:nvSpPr>
        <p:spPr bwMode="auto">
          <a:xfrm flipH="0" flipV="0">
            <a:off x="409310" y="1010796"/>
            <a:ext cx="4791981" cy="823320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600">
                <a:latin typeface="Times New Roman"/>
                <a:cs typeface="Times New Roman"/>
              </a:rPr>
              <a:t>Если баллы ЕГЭ выше, чем</a:t>
            </a:r>
            <a:r>
              <a:rPr sz="1600">
                <a:latin typeface="Times New Roman"/>
                <a:cs typeface="Times New Roman"/>
              </a:rPr>
              <a:t> минимальны</a:t>
            </a:r>
            <a:r>
              <a:rPr sz="1600">
                <a:latin typeface="Times New Roman"/>
                <a:cs typeface="Times New Roman"/>
              </a:rPr>
              <a:t>е</a:t>
            </a:r>
            <a:r>
              <a:rPr sz="1600">
                <a:latin typeface="Times New Roman"/>
                <a:cs typeface="Times New Roman"/>
              </a:rPr>
              <a:t> балл</a:t>
            </a:r>
            <a:r>
              <a:rPr sz="1600">
                <a:latin typeface="Times New Roman"/>
                <a:cs typeface="Times New Roman"/>
              </a:rPr>
              <a:t>ы</a:t>
            </a:r>
            <a:r>
              <a:rPr sz="1600">
                <a:latin typeface="Times New Roman"/>
                <a:cs typeface="Times New Roman"/>
              </a:rPr>
              <a:t> ЕГЭ в 2026 году</a:t>
            </a:r>
            <a:r>
              <a:rPr sz="1600">
                <a:latin typeface="Times New Roman"/>
                <a:cs typeface="Times New Roman"/>
              </a:rPr>
              <a:t>, установленные Минобрнауки РФ, но ниже проходных конкурсных в вуз.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91289550" name=""/>
          <p:cNvSpPr txBox="1"/>
          <p:nvPr/>
        </p:nvSpPr>
        <p:spPr bwMode="auto">
          <a:xfrm flipH="0" flipV="0">
            <a:off x="6095999" y="1010796"/>
            <a:ext cx="5115956" cy="823320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lnSpc>
                <a:spcPct val="100000"/>
              </a:lnSpc>
              <a:spcAft>
                <a:spcPts val="0"/>
              </a:spcAft>
              <a:defRPr/>
            </a:pPr>
            <a:r>
              <a:rPr sz="1600">
                <a:latin typeface="Times New Roman"/>
                <a:cs typeface="Times New Roman"/>
              </a:rPr>
              <a:t>Если баллы ЕГЭ ниже, чем</a:t>
            </a:r>
            <a:r>
              <a:rPr sz="1600">
                <a:latin typeface="Times New Roman"/>
                <a:cs typeface="Times New Roman"/>
              </a:rPr>
              <a:t> минимальны</a:t>
            </a:r>
            <a:r>
              <a:rPr sz="1600">
                <a:latin typeface="Times New Roman"/>
                <a:cs typeface="Times New Roman"/>
              </a:rPr>
              <a:t>е</a:t>
            </a:r>
            <a:r>
              <a:rPr sz="1600">
                <a:latin typeface="Times New Roman"/>
                <a:cs typeface="Times New Roman"/>
              </a:rPr>
              <a:t> балл</a:t>
            </a:r>
            <a:r>
              <a:rPr sz="1600">
                <a:latin typeface="Times New Roman"/>
                <a:cs typeface="Times New Roman"/>
              </a:rPr>
              <a:t>ы</a:t>
            </a:r>
            <a:r>
              <a:rPr sz="1600">
                <a:latin typeface="Times New Roman"/>
                <a:cs typeface="Times New Roman"/>
              </a:rPr>
              <a:t> ЕГЭ в 2026 году</a:t>
            </a:r>
            <a:r>
              <a:rPr sz="1600">
                <a:latin typeface="Times New Roman"/>
                <a:cs typeface="Times New Roman"/>
              </a:rPr>
              <a:t>, установленные Минобрнауки РФ, или ЕГЭ не сдавался</a:t>
            </a:r>
            <a:endParaRPr sz="1600">
              <a:latin typeface="Times New Roman"/>
              <a:cs typeface="Times New Roman"/>
            </a:endParaRPr>
          </a:p>
        </p:txBody>
      </p:sp>
      <p:cxnSp>
        <p:nvCxnSpPr>
          <p:cNvPr id="0" name=""/>
          <p:cNvCxnSpPr>
            <a:cxnSpLocks/>
            <a:stCxn id="1910674935" idx="2"/>
          </p:cNvCxnSpPr>
          <p:nvPr/>
        </p:nvCxnSpPr>
        <p:spPr bwMode="auto">
          <a:xfrm rot="5399978" flipH="0" flipV="1">
            <a:off x="6640949" y="-129220"/>
            <a:ext cx="278607" cy="1940318"/>
          </a:xfrm>
          <a:prstGeom prst="line">
            <a:avLst/>
          </a:prstGeom>
          <a:ln w="28575" cap="flat" cmpd="sng" algn="ctr">
            <a:solidFill>
              <a:schemeClr val="accent5">
                <a:lumMod val="50196"/>
              </a:schemeClr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0" name=""/>
          <p:cNvCxnSpPr>
            <a:cxnSpLocks/>
            <a:stCxn id="1910674935" idx="2"/>
          </p:cNvCxnSpPr>
          <p:nvPr/>
        </p:nvCxnSpPr>
        <p:spPr bwMode="auto">
          <a:xfrm rot="5399978" flipH="0" flipV="0">
            <a:off x="4685087" y="-144763"/>
            <a:ext cx="278607" cy="1971404"/>
          </a:xfrm>
          <a:prstGeom prst="line">
            <a:avLst/>
          </a:prstGeom>
          <a:ln w="28575" cap="flat" cmpd="sng" algn="ctr">
            <a:solidFill>
              <a:schemeClr val="accent5">
                <a:lumMod val="50196"/>
              </a:schemeClr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4405009" name=""/>
          <p:cNvSpPr txBox="1"/>
          <p:nvPr/>
        </p:nvSpPr>
        <p:spPr bwMode="auto">
          <a:xfrm flipH="0" flipV="0">
            <a:off x="409310" y="2197888"/>
            <a:ext cx="4798821" cy="488039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Поступление в вуз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  <p:sp>
        <p:nvSpPr>
          <p:cNvPr id="843592948" name=""/>
          <p:cNvSpPr txBox="1"/>
          <p:nvPr/>
        </p:nvSpPr>
        <p:spPr bwMode="auto">
          <a:xfrm flipH="0" flipV="0">
            <a:off x="6095999" y="2197888"/>
            <a:ext cx="5123516" cy="488039"/>
          </a:xfrm>
          <a:prstGeom prst="rect">
            <a:avLst/>
          </a:prstGeom>
          <a:noFill/>
          <a:ln w="28575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Поступление в колледж 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  <p:sp>
        <p:nvSpPr>
          <p:cNvPr id="2044729723" name=""/>
          <p:cNvSpPr/>
          <p:nvPr/>
        </p:nvSpPr>
        <p:spPr bwMode="auto">
          <a:xfrm flipH="0" flipV="0">
            <a:off x="2534781" y="1855728"/>
            <a:ext cx="406892" cy="342159"/>
          </a:xfrm>
          <a:prstGeom prst="downArrow">
            <a:avLst>
              <a:gd name="adj1" fmla="val 50000"/>
              <a:gd name="adj2" fmla="val 53167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739382" name=""/>
          <p:cNvSpPr/>
          <p:nvPr/>
        </p:nvSpPr>
        <p:spPr bwMode="auto">
          <a:xfrm flipH="0" flipV="0">
            <a:off x="8513151" y="1855728"/>
            <a:ext cx="406892" cy="34215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0259596" name=""/>
          <p:cNvSpPr/>
          <p:nvPr/>
        </p:nvSpPr>
        <p:spPr bwMode="auto">
          <a:xfrm flipH="0" flipV="0">
            <a:off x="2534781" y="2685929"/>
            <a:ext cx="457754" cy="489504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1137752" name=""/>
          <p:cNvSpPr/>
          <p:nvPr/>
        </p:nvSpPr>
        <p:spPr bwMode="auto">
          <a:xfrm flipH="0" flipV="0">
            <a:off x="8513151" y="2685929"/>
            <a:ext cx="457753" cy="47995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77860021" name="Группа 7"/>
          <p:cNvGrpSpPr/>
          <p:nvPr/>
        </p:nvGrpSpPr>
        <p:grpSpPr bwMode="auto">
          <a:xfrm>
            <a:off x="0" y="0"/>
            <a:ext cx="12193688" cy="6897377"/>
            <a:chOff x="0" y="0"/>
            <a:chExt cx="12193688" cy="6897377"/>
          </a:xfrm>
        </p:grpSpPr>
        <p:sp>
          <p:nvSpPr>
            <p:cNvPr id="2116618127" name="Прямоугольник 15"/>
            <p:cNvSpPr/>
            <p:nvPr/>
          </p:nvSpPr>
          <p:spPr bwMode="auto">
            <a:xfrm>
              <a:off x="0" y="0"/>
              <a:ext cx="12191997" cy="6858000"/>
            </a:xfrm>
            <a:prstGeom prst="rect">
              <a:avLst/>
            </a:prstGeom>
            <a:gradFill>
              <a:gsLst>
                <a:gs pos="0">
                  <a:srgbClr val="ECE1FA"/>
                </a:gs>
                <a:gs pos="17000">
                  <a:srgbClr val="ECE1FA"/>
                </a:gs>
                <a:gs pos="62000">
                  <a:srgbClr val="DBC8F0"/>
                </a:gs>
                <a:gs pos="97000">
                  <a:srgbClr val="CEB0ED"/>
                </a:gs>
                <a:gs pos="100000">
                  <a:srgbClr val="905BD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037602604" name="Рисунок 64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1099061" y="268048"/>
              <a:ext cx="736587" cy="906996"/>
            </a:xfrm>
            <a:prstGeom prst="rect">
              <a:avLst/>
            </a:prstGeom>
          </p:spPr>
        </p:pic>
        <p:pic>
          <p:nvPicPr>
            <p:cNvPr id="1312638430" name="Рисунок 2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574236" y="6309363"/>
              <a:ext cx="1619451" cy="588013"/>
            </a:xfrm>
            <a:prstGeom prst="rect">
              <a:avLst/>
            </a:prstGeom>
          </p:spPr>
        </p:pic>
      </p:grpSp>
      <p:sp>
        <p:nvSpPr>
          <p:cNvPr id="1461115141" name="Прямоугольник 60"/>
          <p:cNvSpPr/>
          <p:nvPr/>
        </p:nvSpPr>
        <p:spPr bwMode="auto">
          <a:xfrm>
            <a:off x="9171955" y="2992374"/>
            <a:ext cx="146979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027762360" name="TextBox 1701240566"/>
          <p:cNvSpPr txBox="1"/>
          <p:nvPr/>
        </p:nvSpPr>
        <p:spPr bwMode="auto">
          <a:xfrm>
            <a:off x="725846" y="1938746"/>
            <a:ext cx="100120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623697227" name="TextBox 20"/>
          <p:cNvSpPr txBox="1"/>
          <p:nvPr/>
        </p:nvSpPr>
        <p:spPr bwMode="auto">
          <a:xfrm>
            <a:off x="272007" y="4742707"/>
            <a:ext cx="1884387" cy="39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sz="2000">
              <a:solidFill>
                <a:srgbClr val="0070C0"/>
              </a:solidFill>
            </a:endParaRPr>
          </a:p>
        </p:txBody>
      </p:sp>
      <p:sp>
        <p:nvSpPr>
          <p:cNvPr id="1850883963" name=""/>
          <p:cNvSpPr txBox="1"/>
          <p:nvPr/>
        </p:nvSpPr>
        <p:spPr bwMode="auto">
          <a:xfrm flipH="0" flipV="0">
            <a:off x="409310" y="213594"/>
            <a:ext cx="10573414" cy="4880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Гарантии вуза</a:t>
            </a: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и ответственность Пункта отбора</a:t>
            </a:r>
            <a:endParaRPr sz="2000" b="0" i="0" u="none" strike="noStrike" cap="none" spc="0">
              <a:solidFill>
                <a:srgbClr val="15599D"/>
              </a:solidFill>
              <a:latin typeface="Calibri"/>
              <a:cs typeface="Calibri"/>
            </a:endParaRPr>
          </a:p>
        </p:txBody>
      </p:sp>
      <p:pic>
        <p:nvPicPr>
          <p:cNvPr id="323938674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321463" y="869271"/>
            <a:ext cx="4144929" cy="5536336"/>
          </a:xfrm>
          <a:prstGeom prst="rect">
            <a:avLst/>
          </a:prstGeom>
        </p:spPr>
      </p:pic>
      <p:sp>
        <p:nvSpPr>
          <p:cNvPr id="1750762158" name=""/>
          <p:cNvSpPr txBox="1"/>
          <p:nvPr/>
        </p:nvSpPr>
        <p:spPr bwMode="auto">
          <a:xfrm flipH="0" flipV="0">
            <a:off x="4689464" y="1323453"/>
            <a:ext cx="7200526" cy="36579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394022" marR="0" indent="-394022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сопровождение абитуриента в Пункт отбора для прохождения тестирования и медицинской комиссии, заключения контракта*;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marL="394022" marR="0" indent="-394022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зачисление в установленные сроки на платную форму обучения «с нулевой стоимостью контракта»;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marL="371993" marR="0" indent="-37199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оформление академического отпуска;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  <a:p>
            <a:pPr marL="371993" marR="0" indent="-37199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восстановление и перевод на бюджет;</a:t>
            </a:r>
            <a:endParaRPr lang="ru-RU" sz="26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  <p:sp>
        <p:nvSpPr>
          <p:cNvPr id="2105101637" name=""/>
          <p:cNvSpPr txBox="1"/>
          <p:nvPr/>
        </p:nvSpPr>
        <p:spPr bwMode="auto">
          <a:xfrm flipH="0" flipV="0">
            <a:off x="5008487" y="5139307"/>
            <a:ext cx="6884024" cy="1310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2000" b="1">
                <a:latin typeface="Times New Roman"/>
                <a:cs typeface="Times New Roman"/>
              </a:rPr>
              <a:t>*Пункт отбора вносит в систему гарантийное письмо вуза о зачислении, чтобы абитуриента засчитали в установленную квоту, заключивших контракт для прохождения военной службы в войсках БПС</a:t>
            </a:r>
            <a:endParaRPr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81750333" name="Группа 7"/>
          <p:cNvGrpSpPr/>
          <p:nvPr/>
        </p:nvGrpSpPr>
        <p:grpSpPr bwMode="auto">
          <a:xfrm>
            <a:off x="0" y="0"/>
            <a:ext cx="12191997" cy="6858000"/>
            <a:chOff x="0" y="0"/>
            <a:chExt cx="12191997" cy="6858000"/>
          </a:xfrm>
        </p:grpSpPr>
        <p:sp>
          <p:nvSpPr>
            <p:cNvPr id="1317460796" name="Прямоугольник 15"/>
            <p:cNvSpPr/>
            <p:nvPr/>
          </p:nvSpPr>
          <p:spPr bwMode="auto">
            <a:xfrm>
              <a:off x="0" y="0"/>
              <a:ext cx="12191997" cy="6858000"/>
            </a:xfrm>
            <a:prstGeom prst="rect">
              <a:avLst/>
            </a:prstGeom>
            <a:gradFill>
              <a:gsLst>
                <a:gs pos="0">
                  <a:srgbClr val="ECE1FA"/>
                </a:gs>
                <a:gs pos="17000">
                  <a:srgbClr val="ECE1FA"/>
                </a:gs>
                <a:gs pos="62000">
                  <a:srgbClr val="DBC8F0"/>
                </a:gs>
                <a:gs pos="97000">
                  <a:srgbClr val="CEB0ED"/>
                </a:gs>
                <a:gs pos="100000">
                  <a:srgbClr val="905BD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765016224" name="Рисунок 64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1099061" y="268048"/>
              <a:ext cx="736587" cy="906996"/>
            </a:xfrm>
            <a:prstGeom prst="rect">
              <a:avLst/>
            </a:prstGeom>
          </p:spPr>
        </p:pic>
        <p:pic>
          <p:nvPicPr>
            <p:cNvPr id="2030697856" name="Рисунок 2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370790" y="5911717"/>
              <a:ext cx="1619451" cy="588013"/>
            </a:xfrm>
            <a:prstGeom prst="rect">
              <a:avLst/>
            </a:prstGeom>
          </p:spPr>
        </p:pic>
      </p:grpSp>
      <p:sp>
        <p:nvSpPr>
          <p:cNvPr id="1915027843" name="Прямоугольник 60"/>
          <p:cNvSpPr/>
          <p:nvPr/>
        </p:nvSpPr>
        <p:spPr bwMode="auto">
          <a:xfrm>
            <a:off x="9171955" y="2992374"/>
            <a:ext cx="146979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78450854" name="TextBox 1701240566"/>
          <p:cNvSpPr txBox="1"/>
          <p:nvPr/>
        </p:nvSpPr>
        <p:spPr bwMode="auto">
          <a:xfrm>
            <a:off x="725846" y="1938746"/>
            <a:ext cx="100120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872527776" name="TextBox 20"/>
          <p:cNvSpPr txBox="1"/>
          <p:nvPr/>
        </p:nvSpPr>
        <p:spPr bwMode="auto">
          <a:xfrm>
            <a:off x="272007" y="4742707"/>
            <a:ext cx="1884387" cy="39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sz="2000">
              <a:solidFill>
                <a:srgbClr val="0070C0"/>
              </a:solidFill>
            </a:endParaRPr>
          </a:p>
        </p:txBody>
      </p:sp>
      <p:sp>
        <p:nvSpPr>
          <p:cNvPr id="1310128153" name="TextBox 6"/>
          <p:cNvSpPr txBox="1"/>
          <p:nvPr/>
        </p:nvSpPr>
        <p:spPr bwMode="auto">
          <a:xfrm flipH="0" flipV="0">
            <a:off x="3359966" y="4971487"/>
            <a:ext cx="4854622" cy="457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Малина Светлана Сергеевна,</a:t>
            </a:r>
            <a:endParaRPr/>
          </a:p>
        </p:txBody>
      </p:sp>
      <p:sp>
        <p:nvSpPr>
          <p:cNvPr id="1756716774" name="TextBox 5"/>
          <p:cNvSpPr txBox="1"/>
          <p:nvPr/>
        </p:nvSpPr>
        <p:spPr bwMode="auto">
          <a:xfrm flipH="0" flipV="0">
            <a:off x="1554125" y="5554190"/>
            <a:ext cx="8161768" cy="100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заместитель министра </a:t>
            </a: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образования </a:t>
            </a:r>
            <a:r>
              <a:rPr lang="ru-RU" sz="2000" b="1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Новосибирской области</a:t>
            </a: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  <a:p>
            <a:pPr>
              <a:defRPr/>
            </a:pP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  <a:p>
            <a:pPr algn="ctr">
              <a:defRPr/>
            </a:pPr>
            <a:r>
              <a:rPr lang="ru-RU" sz="2000" b="0">
                <a:solidFill>
                  <a:srgbClr val="002060"/>
                </a:solidFill>
                <a:latin typeface="Montserrat Light"/>
                <a:ea typeface="Malgun Gothic Semilight"/>
                <a:cs typeface="Malgun Gothic Semilight"/>
              </a:rPr>
              <a:t>июль 2026</a:t>
            </a:r>
            <a:endParaRPr lang="ru-RU" sz="2000" b="1">
              <a:solidFill>
                <a:srgbClr val="002060"/>
              </a:solidFill>
              <a:latin typeface="Montserrat Light"/>
              <a:ea typeface="Malgun Gothic Semilight"/>
              <a:cs typeface="Malgun Gothic Semilight"/>
            </a:endParaRPr>
          </a:p>
        </p:txBody>
      </p:sp>
      <p:sp>
        <p:nvSpPr>
          <p:cNvPr id="619250130" name="TextBox 10"/>
          <p:cNvSpPr txBox="1"/>
          <p:nvPr/>
        </p:nvSpPr>
        <p:spPr bwMode="auto">
          <a:xfrm flipH="0" flipV="0">
            <a:off x="1655848" y="893676"/>
            <a:ext cx="7668562" cy="3749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О реализации алгоритма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получения сертификата БПС</a:t>
            </a:r>
            <a:r>
              <a:rPr lang="ru-RU" sz="4800" b="0" i="0" u="none" strike="noStrike" cap="none" spc="0">
                <a:solidFill>
                  <a:srgbClr val="002060"/>
                </a:solidFill>
                <a:latin typeface="Montserrat Medium"/>
                <a:ea typeface="Montserrat Medium"/>
                <a:cs typeface="Montserrat Medium"/>
              </a:rPr>
              <a:t> и поступления в вуз/колледж</a:t>
            </a:r>
            <a:endParaRPr sz="4800" b="0" i="0" u="none" strike="noStrike" cap="none" spc="0">
              <a:solidFill>
                <a:srgbClr val="002060"/>
              </a:solidFill>
              <a:latin typeface="Montserrat Medium"/>
              <a:ea typeface="Montserrat Medium"/>
              <a:cs typeface="Montserrat Medium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4800" b="0" i="0" u="none" strike="noStrike" cap="none" spc="0">
              <a:solidFill>
                <a:srgbClr val="002060"/>
              </a:solidFill>
              <a:latin typeface="Montserrat Medium"/>
              <a:cs typeface="Montserrat Medium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Р7-Офис/2024.3.1.523</Application>
  <DocSecurity>0</DocSecurity>
  <PresentationFormat>Широкоэкранный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Русанова Мария Станиславовна</dc:creator>
  <cp:keywords/>
  <dc:description/>
  <dc:identifier/>
  <dc:language/>
  <cp:lastModifiedBy/>
  <cp:revision>494</cp:revision>
  <dcterms:created xsi:type="dcterms:W3CDTF">2023-12-25T05:03:27Z</dcterms:created>
  <dcterms:modified xsi:type="dcterms:W3CDTF">2026-07-01T13:33:48Z</dcterms:modified>
  <cp:category/>
  <cp:contentStatus/>
  <cp:version/>
</cp:coreProperties>
</file>